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1"/>
  </p:notesMasterIdLst>
  <p:sldIdLst>
    <p:sldId id="256" r:id="rId2"/>
    <p:sldId id="339" r:id="rId3"/>
    <p:sldId id="308" r:id="rId4"/>
    <p:sldId id="319" r:id="rId5"/>
    <p:sldId id="321" r:id="rId6"/>
    <p:sldId id="311" r:id="rId7"/>
    <p:sldId id="301" r:id="rId8"/>
    <p:sldId id="257" r:id="rId9"/>
    <p:sldId id="313" r:id="rId10"/>
    <p:sldId id="323" r:id="rId11"/>
    <p:sldId id="320" r:id="rId12"/>
    <p:sldId id="306" r:id="rId13"/>
    <p:sldId id="262" r:id="rId14"/>
    <p:sldId id="265" r:id="rId15"/>
    <p:sldId id="307" r:id="rId16"/>
    <p:sldId id="327" r:id="rId17"/>
    <p:sldId id="266" r:id="rId18"/>
    <p:sldId id="332" r:id="rId19"/>
    <p:sldId id="333" r:id="rId20"/>
    <p:sldId id="270" r:id="rId21"/>
    <p:sldId id="271" r:id="rId22"/>
    <p:sldId id="304" r:id="rId23"/>
    <p:sldId id="303" r:id="rId24"/>
    <p:sldId id="336" r:id="rId25"/>
    <p:sldId id="338" r:id="rId26"/>
    <p:sldId id="263" r:id="rId27"/>
    <p:sldId id="326" r:id="rId28"/>
    <p:sldId id="264" r:id="rId29"/>
    <p:sldId id="267" r:id="rId30"/>
    <p:sldId id="268" r:id="rId31"/>
    <p:sldId id="344" r:id="rId32"/>
    <p:sldId id="342" r:id="rId33"/>
    <p:sldId id="329" r:id="rId34"/>
    <p:sldId id="343" r:id="rId35"/>
    <p:sldId id="328" r:id="rId36"/>
    <p:sldId id="272" r:id="rId37"/>
    <p:sldId id="273" r:id="rId38"/>
    <p:sldId id="274" r:id="rId39"/>
    <p:sldId id="275" r:id="rId40"/>
    <p:sldId id="276" r:id="rId41"/>
    <p:sldId id="315" r:id="rId42"/>
    <p:sldId id="314" r:id="rId43"/>
    <p:sldId id="277" r:id="rId44"/>
    <p:sldId id="289" r:id="rId45"/>
    <p:sldId id="334" r:id="rId46"/>
    <p:sldId id="282" r:id="rId47"/>
    <p:sldId id="340" r:id="rId48"/>
    <p:sldId id="258" r:id="rId49"/>
    <p:sldId id="341" r:id="rId50"/>
    <p:sldId id="317" r:id="rId51"/>
    <p:sldId id="283" r:id="rId52"/>
    <p:sldId id="284" r:id="rId53"/>
    <p:sldId id="286" r:id="rId54"/>
    <p:sldId id="318" r:id="rId55"/>
    <p:sldId id="330" r:id="rId56"/>
    <p:sldId id="331" r:id="rId57"/>
    <p:sldId id="324" r:id="rId58"/>
    <p:sldId id="325" r:id="rId59"/>
    <p:sldId id="316" r:id="rId60"/>
    <p:sldId id="290" r:id="rId61"/>
    <p:sldId id="291" r:id="rId62"/>
    <p:sldId id="292" r:id="rId63"/>
    <p:sldId id="296" r:id="rId64"/>
    <p:sldId id="297" r:id="rId65"/>
    <p:sldId id="335" r:id="rId66"/>
    <p:sldId id="285" r:id="rId67"/>
    <p:sldId id="279" r:id="rId68"/>
    <p:sldId id="305" r:id="rId69"/>
    <p:sldId id="269" r:id="rId70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048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Put one</a:t>
            </a:r>
            <a:r>
              <a:rPr lang="en-US" baseline="0" dirty="0" smtClean="0"/>
              <a:t> of these first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Line of sight</a:t>
            </a:r>
            <a:r>
              <a:rPr lang="en-US" baseline="0" dirty="0" smtClean="0"/>
              <a:t> velocity of cool gas in a halo at z = 1.4. Image width = 200 </a:t>
            </a:r>
            <a:r>
              <a:rPr lang="en-US" baseline="0" dirty="0" err="1" smtClean="0"/>
              <a:t>comoving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kpc</a:t>
            </a:r>
            <a:r>
              <a:rPr lang="en-US" baseline="0" dirty="0" smtClean="0"/>
              <a:t>. View at inclination = 75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LABEL THE COLOR BAR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Line of sight</a:t>
            </a:r>
            <a:r>
              <a:rPr lang="en-US" baseline="0" dirty="0" smtClean="0"/>
              <a:t> velocity of cool gas in a halo at z = 1.4. Image width = 200 </a:t>
            </a:r>
            <a:r>
              <a:rPr lang="en-US" baseline="0" dirty="0" err="1" smtClean="0"/>
              <a:t>comoving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kpc</a:t>
            </a:r>
            <a:r>
              <a:rPr lang="en-US" baseline="0" dirty="0" smtClean="0"/>
              <a:t>. View at inclination = 75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NOT THIS MANY SIGHTLINES IN REALTY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Wakker</a:t>
            </a:r>
            <a:r>
              <a:rPr lang="en-US" baseline="0" dirty="0" smtClean="0"/>
              <a:t> &amp; Savage had a sample of 4 galaxies with known rotation and an associated absorber – 1 followed, 1 was opposite, 2 others had small delta-v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 DELTA -V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Wakker</a:t>
            </a:r>
            <a:r>
              <a:rPr lang="en-US" baseline="0" dirty="0" smtClean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Put one</a:t>
            </a:r>
            <a:r>
              <a:rPr lang="en-US" baseline="0" dirty="0" smtClean="0"/>
              <a:t> of these first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Kacprzak</a:t>
            </a:r>
            <a:r>
              <a:rPr lang="en-US" baseline="0" dirty="0" smtClean="0"/>
              <a:t> claims a correlation between inclination and equivalent width – halo gas has a co-planar geometry and is coupled to the disk inclination.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Y-axis: EW residuals computed from the fit between EW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impact parameter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BLURRY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TAKE OFF THE BOTTOM PART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AXIS LABELS, DEFINE</a:t>
            </a:r>
            <a:r>
              <a:rPr lang="en-US" baseline="0" dirty="0" smtClean="0"/>
              <a:t> THE DIFFERENCE BETWEEN ORIENTATIONS AND INCLINATIONS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Black is total, red is red galaxies (early type),</a:t>
            </a:r>
            <a:r>
              <a:rPr lang="en-US" baseline="0" dirty="0" smtClean="0"/>
              <a:t> blue is blue galaxies (late type)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LABEL ON THE PLOT “MINOR” AND “MAJOR” AXIS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Several other studies have also found EW to anti-correlate as well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collapsed</a:t>
            </a:r>
            <a:r>
              <a:rPr lang="en-US" baseline="0" dirty="0" smtClean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Equivalent</a:t>
            </a:r>
            <a:r>
              <a:rPr lang="en-US" baseline="0" dirty="0" smtClean="0"/>
              <a:t> width – impact parameter c</a:t>
            </a:r>
            <a:r>
              <a:rPr lang="en-US" dirty="0" smtClean="0"/>
              <a:t>orrelation disappears in the Virgo</a:t>
            </a:r>
            <a:r>
              <a:rPr lang="en-US" baseline="0" dirty="0" smtClean="0"/>
              <a:t> Cluster environment. Hints at CGM suppression in cluster environments. How about smaller groups?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TAKE OFF THE RIGHT SIDE – SPECIFY LYALPHA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Equivalent</a:t>
            </a:r>
            <a:r>
              <a:rPr lang="en-US" baseline="0" dirty="0" smtClean="0"/>
              <a:t> width – impact parameter c</a:t>
            </a:r>
            <a:r>
              <a:rPr lang="en-US" dirty="0" smtClean="0"/>
              <a:t>orrelation disappears in the Virgo</a:t>
            </a:r>
            <a:r>
              <a:rPr lang="en-US" baseline="0" dirty="0" smtClean="0"/>
              <a:t> Cluster environment. Hints at CGM suppression in cluster environments. How about smaller groups?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TAKE OFF THE RIGHT SIDE – SPECIFY LYALPHA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Equivalent</a:t>
            </a:r>
            <a:r>
              <a:rPr lang="en-US" baseline="0" dirty="0" smtClean="0"/>
              <a:t> width – impact parameter c</a:t>
            </a:r>
            <a:r>
              <a:rPr lang="en-US" dirty="0" smtClean="0"/>
              <a:t>orrelation disappears in the Virgo</a:t>
            </a:r>
            <a:r>
              <a:rPr lang="en-US" baseline="0" dirty="0" smtClean="0"/>
              <a:t> Cluster environment. Hints at CGM suppression in cluster environments. How about smaller groups?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TAKE OFF THE RIGHT SIDE – SPECIFY LYALPHA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studies</a:t>
            </a:r>
            <a:r>
              <a:rPr lang="en-US" baseline="0" dirty="0" smtClean="0"/>
              <a:t> max out at 300 </a:t>
            </a:r>
            <a:r>
              <a:rPr lang="en-US" baseline="0" dirty="0" err="1" smtClean="0"/>
              <a:t>kpc</a:t>
            </a:r>
            <a:r>
              <a:rPr lang="en-US" baseline="0" dirty="0" smtClean="0"/>
              <a:t> because of the telescope aperture diameter, this is approximately the boundary between the CGM and IGM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 THE STRONGER POINT ABOUT IMPACT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12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studies</a:t>
            </a:r>
            <a:r>
              <a:rPr lang="en-US" baseline="0" dirty="0" smtClean="0"/>
              <a:t> max out at 300 </a:t>
            </a:r>
            <a:r>
              <a:rPr lang="en-US" baseline="0" dirty="0" err="1" smtClean="0"/>
              <a:t>kpc</a:t>
            </a:r>
            <a:r>
              <a:rPr lang="en-US" baseline="0" dirty="0" smtClean="0"/>
              <a:t> because of the telescope aperture diameter, this is approximately the boundary between the CGM and IGM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 THE STRONGER POINT ABOUT IMPACT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126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Average of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lya</a:t>
            </a:r>
            <a:r>
              <a:rPr lang="en-US" baseline="0" dirty="0" smtClean="0"/>
              <a:t> absorbers per sightline, 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and galaxies both</a:t>
            </a:r>
            <a:r>
              <a:rPr lang="en-US" baseline="0" dirty="0" smtClean="0"/>
              <a:t> follow the DM potential, but how do the interact?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Explain</a:t>
            </a:r>
            <a:r>
              <a:rPr lang="en-US" baseline="0" dirty="0" smtClean="0"/>
              <a:t> this better (thought experiment or an example) and fix the labels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ONCE</a:t>
            </a:r>
            <a:r>
              <a:rPr lang="en-US" baseline="0" dirty="0" smtClean="0"/>
              <a:t> I HAVE REDUCE THE COS SIGHTLINES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Put velocities and impact parameters on this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LEFT: Closed box.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RIGHT: Outflow</a:t>
            </a:r>
            <a:r>
              <a:rPr lang="en-US" baseline="0" dirty="0" smtClean="0"/>
              <a:t> rate = SFR, inflow rate = 1.9*SFR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Label major and minor axis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Possibly</a:t>
            </a:r>
            <a:r>
              <a:rPr lang="en-US" baseline="0" dirty="0" smtClean="0"/>
              <a:t> denser cold gas accreting along disk, and hot diffuse gas from feedback above the disk?</a:t>
            </a: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Galaxies still</a:t>
            </a:r>
            <a:r>
              <a:rPr lang="en-US" baseline="0" dirty="0" smtClean="0"/>
              <a:t> arranged in filaments, makes sense for gas to still be there too.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NOT</a:t>
            </a:r>
            <a:r>
              <a:rPr lang="en-US" baseline="0" dirty="0" smtClean="0"/>
              <a:t> NECESSARY</a:t>
            </a: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Equivalent</a:t>
            </a:r>
            <a:r>
              <a:rPr lang="en-US" baseline="0" dirty="0" smtClean="0"/>
              <a:t> width – impact parameter c</a:t>
            </a:r>
            <a:r>
              <a:rPr lang="en-US" dirty="0" smtClean="0"/>
              <a:t>orrelation disappears in the Virgo</a:t>
            </a:r>
            <a:r>
              <a:rPr lang="en-US" baseline="0" dirty="0" smtClean="0"/>
              <a:t> Cluster environment. Hints at CGM suppression in cluster environments. How about smaller groups?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Green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Lya</a:t>
            </a:r>
            <a:r>
              <a:rPr lang="en-US" baseline="0" dirty="0" smtClean="0"/>
              <a:t> (T = 10^4), Orange -&gt; OVI (T = 10^5 – 10^7), Red -&gt; X-rays (T&gt;10^7)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www.stsci.edu/" TargetMode="External"/><Relationship Id="rId5" Type="http://schemas.openxmlformats.org/officeDocument/2006/relationships/hyperlink" Target="http://www.aura-astronomy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7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8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86600" y="42334"/>
            <a:ext cx="8770799" cy="142199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Tracing the </a:t>
            </a:r>
            <a:r>
              <a:rPr lang="en-US" sz="3600" dirty="0" err="1" smtClean="0"/>
              <a:t>Circumgalactic</a:t>
            </a:r>
            <a:r>
              <a:rPr lang="en-US" sz="3600" dirty="0" smtClean="0"/>
              <a:t> Medium</a:t>
            </a:r>
            <a:r>
              <a:rPr lang="en" sz="3600" dirty="0" smtClean="0"/>
              <a:t> </a:t>
            </a:r>
            <a:r>
              <a:rPr lang="en" sz="3600" dirty="0"/>
              <a:t>with the Cosmic Origins </a:t>
            </a:r>
            <a:r>
              <a:rPr lang="en" sz="3600" dirty="0" smtClean="0"/>
              <a:t>Spectrograph</a:t>
            </a:r>
            <a:endParaRPr lang="en" sz="3600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4346100"/>
            <a:ext cx="7772400" cy="188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600" dirty="0">
                <a:solidFill>
                  <a:srgbClr val="FFFFFF"/>
                </a:solidFill>
              </a:rPr>
              <a:t>David </a:t>
            </a:r>
            <a:r>
              <a:rPr lang="en-US" sz="2600" dirty="0" smtClean="0">
                <a:solidFill>
                  <a:srgbClr val="FFFFFF"/>
                </a:solidFill>
              </a:rPr>
              <a:t>M. </a:t>
            </a:r>
            <a:r>
              <a:rPr lang="en" sz="2600" dirty="0" smtClean="0">
                <a:solidFill>
                  <a:srgbClr val="FFFFFF"/>
                </a:solidFill>
              </a:rPr>
              <a:t>French</a:t>
            </a:r>
            <a:endParaRPr lang="en" sz="2600" dirty="0"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600" dirty="0" smtClean="0">
                <a:solidFill>
                  <a:srgbClr val="FFFFFF"/>
                </a:solidFill>
              </a:rPr>
              <a:t>Adv</a:t>
            </a:r>
            <a:r>
              <a:rPr lang="en-US" sz="2600" dirty="0" err="1" smtClean="0">
                <a:solidFill>
                  <a:srgbClr val="FFFFFF"/>
                </a:solidFill>
              </a:rPr>
              <a:t>isor</a:t>
            </a:r>
            <a:r>
              <a:rPr lang="en" sz="2600" dirty="0" smtClean="0">
                <a:solidFill>
                  <a:srgbClr val="FFFFFF"/>
                </a:solidFill>
              </a:rPr>
              <a:t>: </a:t>
            </a:r>
            <a:r>
              <a:rPr lang="en" sz="2600" dirty="0">
                <a:solidFill>
                  <a:srgbClr val="FFFFFF"/>
                </a:solidFill>
              </a:rPr>
              <a:t>Bart Wakker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</a:rPr>
              <a:t>University of Wisconsin - Madison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April 25</a:t>
            </a:r>
            <a:r>
              <a:rPr lang="en" sz="2000" dirty="0" smtClean="0">
                <a:solidFill>
                  <a:srgbClr val="FFFFFF"/>
                </a:solidFill>
              </a:rPr>
              <a:t>, 201</a:t>
            </a:r>
            <a:r>
              <a:rPr lang="en-US" sz="2000" dirty="0">
                <a:solidFill>
                  <a:srgbClr val="FFFFFF"/>
                </a:solidFill>
              </a:rPr>
              <a:t>6</a:t>
            </a:r>
            <a:endParaRPr lang="en" sz="20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" name="Shape 25"/>
          <p:cNvSpPr txBox="1"/>
          <p:nvPr/>
        </p:nvSpPr>
        <p:spPr>
          <a:xfrm>
            <a:off x="4358659" y="6355262"/>
            <a:ext cx="47853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Image Credit: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NASA and The Hubble Heritage Team (</a:t>
            </a:r>
            <a:r>
              <a:rPr lang="en" sz="120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200">
                <a:solidFill>
                  <a:srgbClr val="FFFFFF"/>
                </a:solidFill>
              </a:rPr>
              <a:t>/</a:t>
            </a:r>
            <a:r>
              <a:rPr lang="en" sz="1200">
                <a:solidFill>
                  <a:srgbClr val="FFFFFF"/>
                </a:solidFill>
                <a:hlinkClick r:id="rId5"/>
              </a:rPr>
              <a:t>AURA</a:t>
            </a:r>
            <a:r>
              <a:rPr lang="en" sz="12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Outline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532350" y="805450"/>
            <a:ext cx="8079299" cy="5827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" i="1" dirty="0">
                <a:solidFill>
                  <a:schemeClr val="lt1"/>
                </a:solidFill>
              </a:rPr>
              <a:t>Methods</a:t>
            </a:r>
          </a:p>
          <a:p>
            <a:pPr marL="457200" lvl="0" indent="-457200" algn="l" rtl="0">
              <a:spcBef>
                <a:spcPts val="0"/>
              </a:spcBef>
              <a:buFont typeface="Lucida Grande"/>
              <a:buChar char="●"/>
            </a:pPr>
            <a:endParaRPr i="1" dirty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" i="1" dirty="0">
                <a:solidFill>
                  <a:schemeClr val="lt1"/>
                </a:solidFill>
              </a:rPr>
              <a:t>Four open questions:</a:t>
            </a:r>
          </a:p>
          <a:p>
            <a:pPr marL="914400" lvl="1" indent="-3810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sz="2400" i="1" dirty="0" smtClean="0">
                <a:solidFill>
                  <a:schemeClr val="lt1"/>
                </a:solidFill>
              </a:rPr>
              <a:t>Rotation</a:t>
            </a:r>
            <a:endParaRPr lang="en" sz="2400" i="1" dirty="0">
              <a:solidFill>
                <a:schemeClr val="lt1"/>
              </a:solidFill>
            </a:endParaRPr>
          </a:p>
          <a:p>
            <a:pPr marL="914400" lvl="1" indent="-3810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sz="2400" i="1" dirty="0" smtClean="0">
                <a:solidFill>
                  <a:schemeClr val="lt1"/>
                </a:solidFill>
              </a:rPr>
              <a:t>Inclination/azimuth angle</a:t>
            </a:r>
            <a:endParaRPr lang="en" sz="2400" i="1" dirty="0">
              <a:solidFill>
                <a:schemeClr val="lt1"/>
              </a:solidFill>
            </a:endParaRPr>
          </a:p>
          <a:p>
            <a:pPr marL="914400" lvl="1" indent="-3810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sz="2400" i="1" dirty="0" smtClean="0">
                <a:solidFill>
                  <a:schemeClr val="lt1"/>
                </a:solidFill>
              </a:rPr>
              <a:t>Environment</a:t>
            </a:r>
            <a:endParaRPr lang="en" sz="2400" i="1" dirty="0">
              <a:solidFill>
                <a:schemeClr val="lt1"/>
              </a:solidFill>
            </a:endParaRPr>
          </a:p>
          <a:p>
            <a:pPr marL="914400" lvl="1" indent="-381000" algn="l" rtl="0">
              <a:spcBef>
                <a:spcPts val="0"/>
              </a:spcBef>
              <a:buClr>
                <a:schemeClr val="lt2"/>
              </a:buClr>
              <a:buSzPct val="100000"/>
              <a:buFont typeface="Lucida Grande"/>
              <a:buChar char="●"/>
            </a:pPr>
            <a:r>
              <a:rPr lang="en-US" sz="2400" i="1" dirty="0" smtClean="0">
                <a:solidFill>
                  <a:schemeClr val="lt1"/>
                </a:solidFill>
              </a:rPr>
              <a:t>Group </a:t>
            </a:r>
            <a:r>
              <a:rPr lang="en-US" sz="2400" i="1" dirty="0" err="1" smtClean="0">
                <a:solidFill>
                  <a:schemeClr val="lt1"/>
                </a:solidFill>
              </a:rPr>
              <a:t>vs</a:t>
            </a:r>
            <a:r>
              <a:rPr lang="en-US" sz="2400" i="1" dirty="0" smtClean="0">
                <a:solidFill>
                  <a:schemeClr val="lt1"/>
                </a:solidFill>
              </a:rPr>
              <a:t> field galaxies</a:t>
            </a:r>
            <a:endParaRPr lang="en" sz="2400" i="1" dirty="0">
              <a:solidFill>
                <a:schemeClr val="lt1"/>
              </a:solidFill>
            </a:endParaRPr>
          </a:p>
          <a:p>
            <a:pPr marL="457200" lvl="0" indent="-457200" algn="l" rtl="0">
              <a:spcBef>
                <a:spcPts val="0"/>
              </a:spcBef>
              <a:buFont typeface="Lucida Grande"/>
              <a:buChar char="●"/>
            </a:pPr>
            <a:endParaRPr i="1" dirty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Lucida Grande"/>
              <a:buChar char="●"/>
            </a:pPr>
            <a:r>
              <a:rPr lang="en" i="1" dirty="0">
                <a:solidFill>
                  <a:schemeClr val="lt1"/>
                </a:solidFill>
              </a:rPr>
              <a:t>Project </a:t>
            </a:r>
            <a:r>
              <a:rPr lang="en" i="1" dirty="0" smtClean="0">
                <a:solidFill>
                  <a:schemeClr val="lt1"/>
                </a:solidFill>
              </a:rPr>
              <a:t>overview</a:t>
            </a:r>
          </a:p>
          <a:p>
            <a:pPr lvl="0" algn="l" rtl="0">
              <a:spcBef>
                <a:spcPts val="0"/>
              </a:spcBef>
            </a:pPr>
            <a:endParaRPr i="1" dirty="0" smtClean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Lucida Grande"/>
              <a:buChar char="●"/>
            </a:pPr>
            <a:r>
              <a:rPr lang="en-US" i="1" dirty="0" smtClean="0">
                <a:solidFill>
                  <a:schemeClr val="lt1"/>
                </a:solidFill>
              </a:rPr>
              <a:t>Pilot </a:t>
            </a:r>
            <a:r>
              <a:rPr lang="en" i="1" dirty="0" smtClean="0">
                <a:solidFill>
                  <a:schemeClr val="lt1"/>
                </a:solidFill>
              </a:rPr>
              <a:t>study</a:t>
            </a:r>
            <a:endParaRPr lang="en-US" i="1" dirty="0" smtClean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1"/>
              </a:buClr>
              <a:buSzPct val="100000"/>
            </a:pPr>
            <a:endParaRPr lang="en-US" i="1" dirty="0" smtClean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1"/>
              </a:buClr>
              <a:buSzPct val="100000"/>
              <a:buFont typeface="Lucida Grande"/>
              <a:buChar char="●"/>
            </a:pPr>
            <a:r>
              <a:rPr lang="en-US" i="1" dirty="0" smtClean="0">
                <a:solidFill>
                  <a:schemeClr val="lt1"/>
                </a:solidFill>
              </a:rPr>
              <a:t>Schedule</a:t>
            </a:r>
          </a:p>
          <a:p>
            <a:pPr marL="457200" lvl="0" indent="-4191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endParaRPr lang="en-US" i="1" dirty="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endParaRPr lang="en" i="1" dirty="0" smtClean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 smtClean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505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Defining the CGM</a:t>
            </a:r>
            <a:endParaRPr lang="en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5" y="961668"/>
            <a:ext cx="7888171" cy="550337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7294564" y="6425255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5820832" y="3026835"/>
            <a:ext cx="465665" cy="1749780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76656" y="4171327"/>
            <a:ext cx="18638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Impact parameter (</a:t>
            </a:r>
            <a:r>
              <a:rPr lang="en" i="1" dirty="0" smtClean="0">
                <a:solidFill>
                  <a:srgbClr val="FFFF00"/>
                </a:solidFill>
              </a:rPr>
              <a:t>ρ</a:t>
            </a:r>
            <a:r>
              <a:rPr lang="en-US" i="1" dirty="0" smtClean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85800" y="1653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Method</a:t>
            </a:r>
            <a:endParaRPr lang="en" dirty="0"/>
          </a:p>
        </p:txBody>
      </p:sp>
      <p:pic>
        <p:nvPicPr>
          <p:cNvPr id="2" name="dla_credit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447" y="899737"/>
            <a:ext cx="6250066" cy="53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145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85800" y="16834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Four Open Questions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685800" y="31103"/>
            <a:ext cx="7772400" cy="123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Does the CGM gas rotate with the galaxies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1656362"/>
            <a:ext cx="540067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325" y="3559400"/>
            <a:ext cx="1067401" cy="9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6689950" y="4546375"/>
            <a:ext cx="1067366" cy="1598245"/>
          </a:xfrm>
          <a:custGeom>
            <a:avLst/>
            <a:gdLst/>
            <a:ahLst/>
            <a:cxnLst/>
            <a:rect l="0" t="0" r="0" b="0"/>
            <a:pathLst>
              <a:path w="51726" h="58118" extrusionOk="0">
                <a:moveTo>
                  <a:pt x="51726" y="0"/>
                </a:moveTo>
                <a:cubicBezTo>
                  <a:pt x="49095" y="17100"/>
                  <a:pt x="36366" y="32440"/>
                  <a:pt x="22667" y="43008"/>
                </a:cubicBezTo>
                <a:cubicBezTo>
                  <a:pt x="15477" y="48554"/>
                  <a:pt x="8615" y="55247"/>
                  <a:pt x="0" y="58118"/>
                </a:cubicBezTo>
              </a:path>
            </a:pathLst>
          </a:cu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88" name="Shape 88"/>
          <p:cNvSpPr txBox="1"/>
          <p:nvPr/>
        </p:nvSpPr>
        <p:spPr>
          <a:xfrm>
            <a:off x="7584325" y="5142075"/>
            <a:ext cx="755400" cy="92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4017000" y="6411600"/>
            <a:ext cx="3592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R. Hurt, JPL, NASA &amp; GLIMPSE Team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123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 smtClean="0"/>
              <a:t>Do</a:t>
            </a:r>
            <a:r>
              <a:rPr lang="en-US" sz="3600" b="0" i="1" dirty="0" err="1" smtClean="0"/>
              <a:t>es</a:t>
            </a:r>
            <a:r>
              <a:rPr lang="en-US" sz="3600" b="0" i="1" dirty="0" smtClean="0"/>
              <a:t> the CGM gas rotate with the galaxies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242604" y="1444123"/>
            <a:ext cx="3239466" cy="16055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400" i="1" dirty="0">
                <a:solidFill>
                  <a:schemeClr val="lt1"/>
                </a:solidFill>
              </a:rPr>
              <a:t>Simulations </a:t>
            </a:r>
            <a:r>
              <a:rPr lang="en" sz="2400" i="1" dirty="0" smtClean="0">
                <a:solidFill>
                  <a:schemeClr val="lt1"/>
                </a:solidFill>
              </a:rPr>
              <a:t>say</a:t>
            </a:r>
            <a:r>
              <a:rPr lang="en-US" sz="2400" i="1" dirty="0" smtClean="0">
                <a:solidFill>
                  <a:schemeClr val="lt1"/>
                </a:solidFill>
              </a:rPr>
              <a:t>:</a:t>
            </a:r>
            <a:r>
              <a:rPr lang="en" sz="2400" i="1" dirty="0" smtClean="0">
                <a:solidFill>
                  <a:schemeClr val="lt1"/>
                </a:solidFill>
              </a:rPr>
              <a:t> yes</a:t>
            </a:r>
            <a:r>
              <a:rPr lang="en-US" sz="2400" i="1" dirty="0" smtClean="0">
                <a:solidFill>
                  <a:schemeClr val="lt1"/>
                </a:solidFill>
              </a:rPr>
              <a:t>!</a:t>
            </a:r>
            <a:endParaRPr lang="en" sz="2400" i="1" dirty="0">
              <a:solidFill>
                <a:schemeClr val="lt1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7098189" y="6493177"/>
            <a:ext cx="17603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Stewart et al. 2011</a:t>
            </a:r>
          </a:p>
        </p:txBody>
      </p:sp>
      <p:pic>
        <p:nvPicPr>
          <p:cNvPr id="2" name="Picture 1" descr="stewart2011_comoving_ga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70" y="1372778"/>
            <a:ext cx="5176724" cy="5176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07330" y="1602407"/>
            <a:ext cx="90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Velocity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74361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123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 smtClean="0"/>
              <a:t>D</a:t>
            </a:r>
            <a:r>
              <a:rPr lang="en-US" sz="3600" b="0" i="1" dirty="0" err="1" smtClean="0"/>
              <a:t>oes</a:t>
            </a:r>
            <a:r>
              <a:rPr lang="en-US" sz="3600" b="0" i="1" dirty="0" smtClean="0"/>
              <a:t> the CGM gas rotate with the galaxies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242604" y="1444123"/>
            <a:ext cx="3239466" cy="504905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400" i="1" dirty="0">
                <a:solidFill>
                  <a:schemeClr val="lt1"/>
                </a:solidFill>
              </a:rPr>
              <a:t>Simulations </a:t>
            </a:r>
            <a:r>
              <a:rPr lang="en" sz="2400" i="1" dirty="0" smtClean="0">
                <a:solidFill>
                  <a:schemeClr val="lt1"/>
                </a:solidFill>
              </a:rPr>
              <a:t>say</a:t>
            </a:r>
            <a:r>
              <a:rPr lang="en-US" sz="2400" i="1" dirty="0" smtClean="0">
                <a:solidFill>
                  <a:schemeClr val="lt1"/>
                </a:solidFill>
              </a:rPr>
              <a:t>:</a:t>
            </a:r>
            <a:r>
              <a:rPr lang="en" sz="2400" i="1" dirty="0" smtClean="0">
                <a:solidFill>
                  <a:schemeClr val="lt1"/>
                </a:solidFill>
              </a:rPr>
              <a:t> yes</a:t>
            </a:r>
            <a:r>
              <a:rPr lang="en-US" sz="2400" i="1" dirty="0" smtClean="0">
                <a:solidFill>
                  <a:schemeClr val="lt1"/>
                </a:solidFill>
              </a:rPr>
              <a:t>!</a:t>
            </a:r>
          </a:p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endParaRPr lang="en-US" i="1" dirty="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400" i="1" dirty="0" smtClean="0">
                <a:solidFill>
                  <a:schemeClr val="lt1"/>
                </a:solidFill>
              </a:rPr>
              <a:t>QSO sightlines through the halo should be able to trace this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7098189" y="6493177"/>
            <a:ext cx="17603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Stewart et al. 2011</a:t>
            </a:r>
          </a:p>
        </p:txBody>
      </p:sp>
      <p:pic>
        <p:nvPicPr>
          <p:cNvPr id="6" name="Shape 9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070" y="1375789"/>
            <a:ext cx="5175320" cy="5160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7549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85800" y="3324"/>
            <a:ext cx="7772400" cy="123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 smtClean="0"/>
              <a:t>Do</a:t>
            </a:r>
            <a:r>
              <a:rPr lang="en-US" sz="3600" b="0" i="1" dirty="0" err="1" smtClean="0"/>
              <a:t>es</a:t>
            </a:r>
            <a:r>
              <a:rPr lang="en-US" sz="3600" b="0" i="1" dirty="0" smtClean="0"/>
              <a:t> the CGM gas rotate with the galaxies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85623" y="1420934"/>
            <a:ext cx="7006950" cy="512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 dirty="0">
                <a:solidFill>
                  <a:schemeClr val="lt1"/>
                </a:solidFill>
              </a:rPr>
              <a:t>Simulations </a:t>
            </a:r>
            <a:r>
              <a:rPr lang="en" i="1" dirty="0" smtClean="0">
                <a:solidFill>
                  <a:schemeClr val="lt1"/>
                </a:solidFill>
              </a:rPr>
              <a:t>say</a:t>
            </a:r>
            <a:r>
              <a:rPr lang="en-US" i="1" dirty="0" smtClean="0">
                <a:solidFill>
                  <a:schemeClr val="lt1"/>
                </a:solidFill>
              </a:rPr>
              <a:t>: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r>
              <a:rPr lang="en-US" i="1" dirty="0">
                <a:solidFill>
                  <a:schemeClr val="lt1"/>
                </a:solidFill>
              </a:rPr>
              <a:t>Y</a:t>
            </a:r>
            <a:r>
              <a:rPr lang="en" i="1" dirty="0" smtClean="0">
                <a:solidFill>
                  <a:schemeClr val="lt1"/>
                </a:solidFill>
              </a:rPr>
              <a:t>es</a:t>
            </a:r>
            <a:r>
              <a:rPr lang="en-US" i="1" dirty="0" smtClean="0">
                <a:solidFill>
                  <a:schemeClr val="lt1"/>
                </a:solidFill>
              </a:rPr>
              <a:t>!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endParaRPr lang="en" i="1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i="1" dirty="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i="1" dirty="0" smtClean="0">
                <a:solidFill>
                  <a:schemeClr val="lt1"/>
                </a:solidFill>
              </a:rPr>
              <a:t>Observations</a:t>
            </a:r>
            <a:r>
              <a:rPr lang="en-US" i="1" dirty="0" smtClean="0">
                <a:solidFill>
                  <a:schemeClr val="lt1"/>
                </a:solidFill>
              </a:rPr>
              <a:t>: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r>
              <a:rPr lang="en-US" i="1" dirty="0" smtClean="0">
                <a:solidFill>
                  <a:schemeClr val="lt1"/>
                </a:solidFill>
              </a:rPr>
              <a:t>U</a:t>
            </a:r>
            <a:r>
              <a:rPr lang="en" i="1" dirty="0" smtClean="0">
                <a:solidFill>
                  <a:schemeClr val="lt1"/>
                </a:solidFill>
              </a:rPr>
              <a:t>nclear</a:t>
            </a:r>
            <a:endParaRPr lang="en-US" i="1" dirty="0" smtClean="0">
              <a:solidFill>
                <a:schemeClr val="lt1"/>
              </a:solidFill>
            </a:endParaRP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400" i="1" dirty="0" err="1" smtClean="0">
                <a:solidFill>
                  <a:srgbClr val="FFFFFF"/>
                </a:solidFill>
              </a:rPr>
              <a:t>Wakker</a:t>
            </a:r>
            <a:r>
              <a:rPr lang="en-US" sz="2400" i="1" dirty="0" smtClean="0">
                <a:solidFill>
                  <a:srgbClr val="FFFFFF"/>
                </a:solidFill>
              </a:rPr>
              <a:t> &amp; Savage 2009 </a:t>
            </a:r>
          </a:p>
          <a:p>
            <a:pPr marL="495300" lvl="2" algn="l">
              <a:buClr>
                <a:srgbClr val="CCCCCC"/>
              </a:buClr>
              <a:buSzPct val="125000"/>
            </a:pPr>
            <a:r>
              <a:rPr lang="en-US" sz="2400" i="1" dirty="0">
                <a:solidFill>
                  <a:srgbClr val="FFFFFF"/>
                </a:solidFill>
              </a:rPr>
              <a:t>	</a:t>
            </a:r>
            <a:r>
              <a:rPr lang="en-US" sz="2400" i="1" dirty="0" smtClean="0">
                <a:solidFill>
                  <a:srgbClr val="FFFFFF"/>
                </a:solidFill>
              </a:rPr>
              <a:t>– sample of 4, no correlation</a:t>
            </a:r>
            <a:endParaRPr lang="en" sz="2400" i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85800" y="16834"/>
            <a:ext cx="7772400" cy="123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 smtClean="0"/>
              <a:t>Do</a:t>
            </a:r>
            <a:r>
              <a:rPr lang="en-US" sz="3600" b="0" i="1" dirty="0" err="1" smtClean="0"/>
              <a:t>es</a:t>
            </a:r>
            <a:r>
              <a:rPr lang="en-US" sz="3600" b="0" i="1" dirty="0" smtClean="0"/>
              <a:t> the CGM gas rotate with the galaxies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85622" y="1420934"/>
            <a:ext cx="4409669" cy="512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 dirty="0">
                <a:solidFill>
                  <a:schemeClr val="lt1"/>
                </a:solidFill>
              </a:rPr>
              <a:t>Simulations </a:t>
            </a:r>
            <a:r>
              <a:rPr lang="en" i="1" dirty="0" smtClean="0">
                <a:solidFill>
                  <a:schemeClr val="lt1"/>
                </a:solidFill>
              </a:rPr>
              <a:t>say</a:t>
            </a:r>
            <a:r>
              <a:rPr lang="en-US" i="1" dirty="0" smtClean="0">
                <a:solidFill>
                  <a:schemeClr val="lt1"/>
                </a:solidFill>
              </a:rPr>
              <a:t>: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r>
              <a:rPr lang="en-US" i="1" dirty="0">
                <a:solidFill>
                  <a:schemeClr val="lt1"/>
                </a:solidFill>
              </a:rPr>
              <a:t>Y</a:t>
            </a:r>
            <a:r>
              <a:rPr lang="en" i="1" dirty="0" smtClean="0">
                <a:solidFill>
                  <a:schemeClr val="lt1"/>
                </a:solidFill>
              </a:rPr>
              <a:t>es</a:t>
            </a:r>
            <a:r>
              <a:rPr lang="en-US" i="1" dirty="0" smtClean="0">
                <a:solidFill>
                  <a:schemeClr val="lt1"/>
                </a:solidFill>
              </a:rPr>
              <a:t>!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endParaRPr lang="en-US" i="1" dirty="0" smtClean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i="1" dirty="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i="1" dirty="0" smtClean="0">
                <a:solidFill>
                  <a:schemeClr val="lt1"/>
                </a:solidFill>
              </a:rPr>
              <a:t>Observations</a:t>
            </a:r>
            <a:r>
              <a:rPr lang="en-US" i="1" dirty="0" smtClean="0">
                <a:solidFill>
                  <a:schemeClr val="lt1"/>
                </a:solidFill>
              </a:rPr>
              <a:t>: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r>
              <a:rPr lang="en-US" i="1" dirty="0" smtClean="0">
                <a:solidFill>
                  <a:schemeClr val="lt1"/>
                </a:solidFill>
              </a:rPr>
              <a:t>U</a:t>
            </a:r>
            <a:r>
              <a:rPr lang="en" i="1" dirty="0" smtClean="0">
                <a:solidFill>
                  <a:schemeClr val="lt1"/>
                </a:solidFill>
              </a:rPr>
              <a:t>nclear</a:t>
            </a:r>
            <a:endParaRPr lang="en-US" sz="2400" i="1" dirty="0" smtClean="0">
              <a:solidFill>
                <a:srgbClr val="FFFFFF"/>
              </a:solidFill>
            </a:endParaRP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400" i="1" dirty="0" err="1" smtClean="0">
                <a:solidFill>
                  <a:srgbClr val="FFFFFF"/>
                </a:solidFill>
              </a:rPr>
              <a:t>Wakker</a:t>
            </a:r>
            <a:r>
              <a:rPr lang="en-US" sz="2400" i="1" dirty="0" smtClean="0">
                <a:solidFill>
                  <a:srgbClr val="FFFFFF"/>
                </a:solidFill>
              </a:rPr>
              <a:t> &amp; Savage 2009 – sample of 4</a:t>
            </a: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endParaRPr lang="en-US" sz="2400" i="1" dirty="0">
              <a:solidFill>
                <a:srgbClr val="FFFFFF"/>
              </a:solidFill>
            </a:endParaRP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400" i="1" dirty="0" smtClean="0">
                <a:solidFill>
                  <a:srgbClr val="FFFFFF"/>
                </a:solidFill>
              </a:rPr>
              <a:t>Closer absorbers have smaller </a:t>
            </a:r>
            <a:r>
              <a:rPr lang="en-US" sz="2400" dirty="0" err="1" smtClean="0">
                <a:solidFill>
                  <a:srgbClr val="FFFFFF"/>
                </a:solidFill>
              </a:rPr>
              <a:t>Δ</a:t>
            </a:r>
            <a:r>
              <a:rPr lang="en-US" sz="2400" i="1" dirty="0" err="1" smtClean="0">
                <a:solidFill>
                  <a:schemeClr val="lt1"/>
                </a:solidFill>
              </a:rPr>
              <a:t>v</a:t>
            </a:r>
            <a:endParaRPr lang="en-US" sz="2400" i="1" dirty="0">
              <a:solidFill>
                <a:schemeClr val="lt1"/>
              </a:solidFill>
            </a:endParaRPr>
          </a:p>
          <a:p>
            <a:pPr marL="914400" lvl="2" indent="-419100" algn="l">
              <a:buClr>
                <a:srgbClr val="CCCCCC"/>
              </a:buClr>
              <a:buSzPct val="125000"/>
              <a:buFont typeface="Arial"/>
              <a:buChar char="○"/>
            </a:pPr>
            <a:endParaRPr lang="en-US" sz="2400" i="1" dirty="0" smtClean="0">
              <a:solidFill>
                <a:schemeClr val="lt1"/>
              </a:solidFill>
            </a:endParaRPr>
          </a:p>
          <a:p>
            <a:pPr marL="914400" lvl="2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400" dirty="0" err="1" smtClean="0">
                <a:solidFill>
                  <a:srgbClr val="FFFFFF"/>
                </a:solidFill>
              </a:rPr>
              <a:t>Δ</a:t>
            </a:r>
            <a:r>
              <a:rPr lang="en-US" sz="2400" i="1" dirty="0" err="1" smtClean="0">
                <a:solidFill>
                  <a:schemeClr val="lt1"/>
                </a:solidFill>
              </a:rPr>
              <a:t>v</a:t>
            </a:r>
            <a:r>
              <a:rPr lang="en-US" sz="2400" i="1" dirty="0" smtClean="0">
                <a:solidFill>
                  <a:schemeClr val="lt1"/>
                </a:solidFill>
              </a:rPr>
              <a:t> = v(galaxy) – v(gas)</a:t>
            </a:r>
            <a:endParaRPr lang="en-US" sz="2400" i="1" dirty="0">
              <a:solidFill>
                <a:schemeClr val="lt1"/>
              </a:solidFill>
            </a:endParaRPr>
          </a:p>
        </p:txBody>
      </p:sp>
      <p:pic>
        <p:nvPicPr>
          <p:cNvPr id="2" name="Picture 1" descr="wakker2009_vel-diff_histogram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38" y="1612388"/>
            <a:ext cx="4442104" cy="4937046"/>
          </a:xfrm>
          <a:prstGeom prst="rect">
            <a:avLst/>
          </a:prstGeom>
        </p:spPr>
      </p:pic>
      <p:sp>
        <p:nvSpPr>
          <p:cNvPr id="5" name="Shape 97"/>
          <p:cNvSpPr txBox="1"/>
          <p:nvPr/>
        </p:nvSpPr>
        <p:spPr>
          <a:xfrm>
            <a:off x="6992689" y="6493177"/>
            <a:ext cx="2097803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Wakker</a:t>
            </a:r>
            <a:r>
              <a:rPr lang="en-US" dirty="0" smtClean="0">
                <a:solidFill>
                  <a:srgbClr val="FFFFFF"/>
                </a:solidFill>
              </a:rPr>
              <a:t> &amp; Savage 2009</a:t>
            </a:r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270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685800" y="16834"/>
            <a:ext cx="7772400" cy="123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 smtClean="0"/>
              <a:t>Do</a:t>
            </a:r>
            <a:r>
              <a:rPr lang="en-US" sz="3600" b="0" i="1" dirty="0" err="1" smtClean="0"/>
              <a:t>es</a:t>
            </a:r>
            <a:r>
              <a:rPr lang="en-US" sz="3600" b="0" i="1" dirty="0" smtClean="0"/>
              <a:t> the CGM gas rotate with the galaxies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85622" y="1420934"/>
            <a:ext cx="4409669" cy="512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 dirty="0">
                <a:solidFill>
                  <a:schemeClr val="lt1"/>
                </a:solidFill>
              </a:rPr>
              <a:t>Simulations </a:t>
            </a:r>
            <a:r>
              <a:rPr lang="en" i="1" dirty="0" smtClean="0">
                <a:solidFill>
                  <a:schemeClr val="lt1"/>
                </a:solidFill>
              </a:rPr>
              <a:t>say</a:t>
            </a:r>
            <a:r>
              <a:rPr lang="en-US" i="1" dirty="0" smtClean="0">
                <a:solidFill>
                  <a:schemeClr val="lt1"/>
                </a:solidFill>
              </a:rPr>
              <a:t>: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r>
              <a:rPr lang="en-US" i="1" dirty="0">
                <a:solidFill>
                  <a:schemeClr val="lt1"/>
                </a:solidFill>
              </a:rPr>
              <a:t>Y</a:t>
            </a:r>
            <a:r>
              <a:rPr lang="en" i="1" dirty="0" smtClean="0">
                <a:solidFill>
                  <a:schemeClr val="lt1"/>
                </a:solidFill>
              </a:rPr>
              <a:t>es</a:t>
            </a:r>
            <a:r>
              <a:rPr lang="en-US" i="1" dirty="0" smtClean="0">
                <a:solidFill>
                  <a:schemeClr val="lt1"/>
                </a:solidFill>
              </a:rPr>
              <a:t>!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endParaRPr lang="en-US" i="1" dirty="0" smtClean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i="1" dirty="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i="1" dirty="0" smtClean="0">
                <a:solidFill>
                  <a:schemeClr val="lt1"/>
                </a:solidFill>
              </a:rPr>
              <a:t>Observations</a:t>
            </a:r>
            <a:r>
              <a:rPr lang="en-US" i="1" dirty="0" smtClean="0">
                <a:solidFill>
                  <a:schemeClr val="lt1"/>
                </a:solidFill>
              </a:rPr>
              <a:t>:</a:t>
            </a:r>
            <a:r>
              <a:rPr lang="en" i="1" dirty="0" smtClean="0">
                <a:solidFill>
                  <a:schemeClr val="lt1"/>
                </a:solidFill>
              </a:rPr>
              <a:t> </a:t>
            </a:r>
            <a:r>
              <a:rPr lang="en-US" i="1" dirty="0" smtClean="0">
                <a:solidFill>
                  <a:schemeClr val="lt1"/>
                </a:solidFill>
              </a:rPr>
              <a:t>U</a:t>
            </a:r>
            <a:r>
              <a:rPr lang="en" i="1" dirty="0" smtClean="0">
                <a:solidFill>
                  <a:schemeClr val="lt1"/>
                </a:solidFill>
              </a:rPr>
              <a:t>nclear</a:t>
            </a:r>
            <a:endParaRPr lang="en-US" i="1" dirty="0" smtClean="0">
              <a:solidFill>
                <a:schemeClr val="lt1"/>
              </a:solidFill>
            </a:endParaRP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400" i="1" dirty="0" err="1" smtClean="0">
                <a:solidFill>
                  <a:srgbClr val="FFFFFF"/>
                </a:solidFill>
              </a:rPr>
              <a:t>Wakker</a:t>
            </a:r>
            <a:r>
              <a:rPr lang="en-US" sz="2400" i="1" dirty="0" smtClean="0">
                <a:solidFill>
                  <a:srgbClr val="FFFFFF"/>
                </a:solidFill>
              </a:rPr>
              <a:t> &amp; Savage 2009 – sample of 4</a:t>
            </a:r>
            <a:endParaRPr lang="en" i="1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i="1" dirty="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i="1" dirty="0">
                <a:solidFill>
                  <a:schemeClr val="lt1"/>
                </a:solidFill>
              </a:rPr>
              <a:t>Questions</a:t>
            </a:r>
            <a:r>
              <a:rPr lang="en" i="1" dirty="0" smtClean="0">
                <a:solidFill>
                  <a:schemeClr val="lt1"/>
                </a:solidFill>
              </a:rPr>
              <a:t>:</a:t>
            </a:r>
          </a:p>
          <a:p>
            <a:pPr marL="914400" lvl="1" indent="-419100" algn="l">
              <a:buSzPct val="125000"/>
              <a:buFont typeface="Arial"/>
              <a:buChar char="○"/>
            </a:pPr>
            <a:r>
              <a:rPr lang="en" sz="2400" i="1" dirty="0">
                <a:solidFill>
                  <a:schemeClr val="lt1"/>
                </a:solidFill>
              </a:rPr>
              <a:t>Define </a:t>
            </a:r>
            <a:r>
              <a:rPr lang="en-US" sz="2400" i="1" dirty="0" smtClean="0">
                <a:solidFill>
                  <a:schemeClr val="lt1"/>
                </a:solidFill>
              </a:rPr>
              <a:t>CGM</a:t>
            </a:r>
            <a:r>
              <a:rPr lang="en" sz="2400" i="1" dirty="0" smtClean="0">
                <a:solidFill>
                  <a:schemeClr val="lt1"/>
                </a:solidFill>
              </a:rPr>
              <a:t> </a:t>
            </a:r>
            <a:r>
              <a:rPr lang="en" sz="2400" i="1" dirty="0">
                <a:solidFill>
                  <a:schemeClr val="lt1"/>
                </a:solidFill>
              </a:rPr>
              <a:t>vs. IGM</a:t>
            </a:r>
            <a:r>
              <a:rPr lang="en" sz="2400" i="1" dirty="0" smtClean="0">
                <a:solidFill>
                  <a:schemeClr val="lt1"/>
                </a:solidFill>
              </a:rPr>
              <a:t>?</a:t>
            </a:r>
            <a:endParaRPr lang="en-US" sz="2400" i="1" dirty="0" smtClean="0">
              <a:solidFill>
                <a:schemeClr val="lt1"/>
              </a:solidFill>
            </a:endParaRPr>
          </a:p>
          <a:p>
            <a:pPr marL="914400" lvl="1" indent="-419100" algn="l" rtl="0">
              <a:spcBef>
                <a:spcPts val="0"/>
              </a:spcBef>
              <a:buClr>
                <a:schemeClr val="lt2"/>
              </a:buClr>
              <a:buSzPct val="125000"/>
              <a:buFont typeface="Arial"/>
              <a:buChar char="○"/>
            </a:pPr>
            <a:r>
              <a:rPr lang="en" sz="2400" i="1" dirty="0" smtClean="0">
                <a:solidFill>
                  <a:schemeClr val="lt1"/>
                </a:solidFill>
              </a:rPr>
              <a:t>To </a:t>
            </a:r>
            <a:r>
              <a:rPr lang="en" sz="2400" i="1" dirty="0">
                <a:solidFill>
                  <a:schemeClr val="lt1"/>
                </a:solidFill>
              </a:rPr>
              <a:t>what distances? </a:t>
            </a:r>
          </a:p>
          <a:p>
            <a:pPr marL="914400" lvl="1" indent="-419100" algn="l" rtl="0">
              <a:spcBef>
                <a:spcPts val="0"/>
              </a:spcBef>
              <a:buClr>
                <a:schemeClr val="lt2"/>
              </a:buClr>
              <a:buSzPct val="125000"/>
              <a:buFont typeface="Arial"/>
              <a:buChar char="○"/>
            </a:pPr>
            <a:r>
              <a:rPr lang="en-US" sz="2400" i="1" u="sng" dirty="0" smtClean="0">
                <a:solidFill>
                  <a:schemeClr val="lt1"/>
                </a:solidFill>
              </a:rPr>
              <a:t>REQUIRES A LARGER SAMPLE</a:t>
            </a:r>
            <a:endParaRPr lang="en" sz="2400" i="1" u="sng" dirty="0">
              <a:solidFill>
                <a:schemeClr val="lt1"/>
              </a:solidFill>
            </a:endParaRPr>
          </a:p>
        </p:txBody>
      </p:sp>
      <p:pic>
        <p:nvPicPr>
          <p:cNvPr id="2" name="Picture 1" descr="wakker2009_vel-diff_histogram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38" y="1612388"/>
            <a:ext cx="4442104" cy="4937046"/>
          </a:xfrm>
          <a:prstGeom prst="rect">
            <a:avLst/>
          </a:prstGeom>
        </p:spPr>
      </p:pic>
      <p:sp>
        <p:nvSpPr>
          <p:cNvPr id="5" name="Shape 97"/>
          <p:cNvSpPr txBox="1"/>
          <p:nvPr/>
        </p:nvSpPr>
        <p:spPr>
          <a:xfrm>
            <a:off x="6992689" y="6493177"/>
            <a:ext cx="2097803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Wakker</a:t>
            </a:r>
            <a:r>
              <a:rPr lang="en-US" dirty="0" smtClean="0">
                <a:solidFill>
                  <a:srgbClr val="FFFFFF"/>
                </a:solidFill>
              </a:rPr>
              <a:t> &amp; Savage 2009</a:t>
            </a:r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570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Defining the CGM</a:t>
            </a:r>
            <a:endParaRPr lang="en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5" y="961668"/>
            <a:ext cx="7888171" cy="550337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7294564" y="6425255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250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628550" y="19028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on </a:t>
            </a:r>
            <a:r>
              <a:rPr lang="en" sz="3600" i="1" dirty="0">
                <a:solidFill>
                  <a:srgbClr val="FFFFFF"/>
                </a:solidFill>
              </a:rPr>
              <a:t>galaxy </a:t>
            </a:r>
            <a:r>
              <a:rPr lang="en" sz="3600" i="1" dirty="0" smtClean="0">
                <a:solidFill>
                  <a:srgbClr val="FFFFFF"/>
                </a:solidFill>
              </a:rPr>
              <a:t>inclination</a:t>
            </a:r>
            <a:r>
              <a:rPr lang="en-US" sz="3600" i="1" dirty="0" smtClean="0">
                <a:solidFill>
                  <a:srgbClr val="FFFFFF"/>
                </a:solidFill>
              </a:rPr>
              <a:t> or </a:t>
            </a:r>
            <a:r>
              <a:rPr lang="en" sz="3600" i="1" dirty="0" smtClean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19027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inclination?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4095240" y="6453101"/>
            <a:ext cx="206276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" dirty="0" smtClean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FFFFF"/>
                </a:solidFill>
              </a:rPr>
              <a:t>et al. </a:t>
            </a:r>
            <a:r>
              <a:rPr lang="en" dirty="0" smtClean="0">
                <a:solidFill>
                  <a:srgbClr val="FFFFFF"/>
                </a:solidFill>
              </a:rPr>
              <a:t>201</a:t>
            </a:r>
            <a:r>
              <a:rPr lang="en-US" dirty="0">
                <a:solidFill>
                  <a:srgbClr val="FFFFFF"/>
                </a:solidFill>
              </a:rPr>
              <a:t>1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 descr="kacprzak2012_inclination_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22" y="1422333"/>
            <a:ext cx="5610370" cy="5073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040" y="3381734"/>
            <a:ext cx="1279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Maybe?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Shape 85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630" y="6154689"/>
            <a:ext cx="680883" cy="5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ombrero_galax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1240" y="6135806"/>
            <a:ext cx="732088" cy="5492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1351" y="2078085"/>
            <a:ext cx="496389" cy="33480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373897" y="3522493"/>
            <a:ext cx="147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MgII</a:t>
            </a:r>
            <a:r>
              <a:rPr lang="en-US" sz="1800" dirty="0" smtClean="0"/>
              <a:t> </a:t>
            </a:r>
            <a:r>
              <a:rPr lang="en-US" sz="1800" i="1" dirty="0" smtClean="0"/>
              <a:t>W</a:t>
            </a:r>
            <a:r>
              <a:rPr lang="en-US" sz="1800" dirty="0" smtClean="0"/>
              <a:t> (</a:t>
            </a:r>
            <a:r>
              <a:rPr lang="en-US" sz="1800" dirty="0" err="1" smtClean="0"/>
              <a:t>mÅ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19028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inclination?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7318692" y="5470276"/>
            <a:ext cx="165567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Mathes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" dirty="0" smtClean="0">
                <a:solidFill>
                  <a:srgbClr val="FFFFFF"/>
                </a:solidFill>
              </a:rPr>
              <a:t>et </a:t>
            </a:r>
            <a:r>
              <a:rPr lang="en" dirty="0">
                <a:solidFill>
                  <a:srgbClr val="FFFFFF"/>
                </a:solidFill>
              </a:rPr>
              <a:t>al. </a:t>
            </a:r>
            <a:r>
              <a:rPr lang="en" dirty="0" smtClean="0">
                <a:solidFill>
                  <a:srgbClr val="FFFFFF"/>
                </a:solidFill>
              </a:rPr>
              <a:t>201</a:t>
            </a:r>
            <a:r>
              <a:rPr lang="en-US" dirty="0" smtClean="0">
                <a:solidFill>
                  <a:srgbClr val="FFFFFF"/>
                </a:solidFill>
              </a:rPr>
              <a:t>4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550" y="2134576"/>
            <a:ext cx="22684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No?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Not enough data to tell</a:t>
            </a:r>
          </a:p>
          <a:p>
            <a:pPr marL="342900" indent="-342900">
              <a:buFont typeface="Lucida Grande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Existing data incomplete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mathes2014_inclin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11"/>
          <a:stretch/>
        </p:blipFill>
        <p:spPr>
          <a:xfrm>
            <a:off x="3196653" y="2134576"/>
            <a:ext cx="5794881" cy="2661465"/>
          </a:xfrm>
          <a:prstGeom prst="rect">
            <a:avLst/>
          </a:prstGeom>
        </p:spPr>
      </p:pic>
      <p:pic>
        <p:nvPicPr>
          <p:cNvPr id="2" name="Picture 1" descr="mathes2014_inclination_xax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59" y="4770251"/>
            <a:ext cx="4958581" cy="7054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02034" y="4790660"/>
            <a:ext cx="830106" cy="67961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08043" y="5913562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928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33296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28" name="Shape 12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888" y="2467976"/>
            <a:ext cx="4538721" cy="385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49" y="3779984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rot="10800000">
            <a:off x="2305949" y="3620336"/>
            <a:ext cx="45600" cy="126539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7608224">
            <a:off x="2822743" y="3555333"/>
            <a:ext cx="250307" cy="883210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cxnSp>
        <p:nvCxnSpPr>
          <p:cNvPr id="132" name="Shape 132"/>
          <p:cNvCxnSpPr/>
          <p:nvPr/>
        </p:nvCxnSpPr>
        <p:spPr>
          <a:xfrm rot="10800000" flipH="1">
            <a:off x="2456325" y="4298560"/>
            <a:ext cx="1120800" cy="6531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3" name="Shape 133"/>
          <p:cNvSpPr txBox="1"/>
          <p:nvPr/>
        </p:nvSpPr>
        <p:spPr>
          <a:xfrm>
            <a:off x="6057030" y="632094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479470" y="6202541"/>
            <a:ext cx="3064426" cy="5800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8451" y="1397131"/>
            <a:ext cx="4285304" cy="19569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400" i="1" dirty="0">
                <a:solidFill>
                  <a:schemeClr val="lt1"/>
                </a:solidFill>
              </a:rPr>
              <a:t>Major vs minor</a:t>
            </a:r>
            <a:r>
              <a:rPr lang="en" sz="2400" i="1" dirty="0" smtClean="0">
                <a:solidFill>
                  <a:schemeClr val="lt1"/>
                </a:solidFill>
              </a:rPr>
              <a:t>?</a:t>
            </a:r>
            <a:endParaRPr lang="en-US" sz="2400" i="1" dirty="0" smtClean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400" i="1" dirty="0" smtClean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400" dirty="0" err="1" smtClean="0"/>
              <a:t>Bordoloi</a:t>
            </a:r>
            <a:r>
              <a:rPr lang="en-US" sz="2400" dirty="0" smtClean="0"/>
              <a:t> et al. 2014 predict 45°</a:t>
            </a:r>
            <a:r>
              <a:rPr lang="en-US" sz="2400" baseline="30000" dirty="0" smtClean="0"/>
              <a:t> </a:t>
            </a:r>
            <a:r>
              <a:rPr lang="en-US" sz="2400" dirty="0" smtClean="0"/>
              <a:t>opening angle for </a:t>
            </a:r>
            <a:r>
              <a:rPr lang="en-US" sz="2400" dirty="0" err="1" smtClean="0"/>
              <a:t>MgII</a:t>
            </a:r>
            <a:endParaRPr lang="en" sz="2400" dirty="0">
              <a:solidFill>
                <a:schemeClr val="l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43524" y="4041870"/>
            <a:ext cx="206663" cy="50117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5400000">
            <a:off x="6722507" y="5586355"/>
            <a:ext cx="172437" cy="128246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64192" y="6074732"/>
            <a:ext cx="118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Opening angle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549973" y="4205999"/>
            <a:ext cx="198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Fraction of </a:t>
            </a:r>
            <a:r>
              <a:rPr lang="en-US" sz="1200" dirty="0" err="1" smtClean="0"/>
              <a:t>MgII</a:t>
            </a:r>
            <a:r>
              <a:rPr lang="en-US" sz="1200" dirty="0" smtClean="0"/>
              <a:t> absorbers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12216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33296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 </a:t>
            </a:r>
            <a:r>
              <a:rPr lang="en" sz="3600" i="1" dirty="0" smtClean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 smtClean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5" y="3792046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flipV="1">
            <a:off x="2317540" y="3215374"/>
            <a:ext cx="48171" cy="176584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5400000">
            <a:off x="1576137" y="3770125"/>
            <a:ext cx="411281" cy="1071524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3" name="Shape 133"/>
          <p:cNvSpPr txBox="1"/>
          <p:nvPr/>
        </p:nvSpPr>
        <p:spPr>
          <a:xfrm>
            <a:off x="7277750" y="627267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261982" y="6243003"/>
            <a:ext cx="3320250" cy="530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-1" y="1400617"/>
            <a:ext cx="4039979" cy="13396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400" i="1" dirty="0" err="1" smtClean="0">
                <a:solidFill>
                  <a:schemeClr val="lt1"/>
                </a:solidFill>
              </a:rPr>
              <a:t>Kacprzak</a:t>
            </a:r>
            <a:r>
              <a:rPr lang="en-US" sz="2400" i="1" dirty="0" smtClean="0">
                <a:solidFill>
                  <a:schemeClr val="lt1"/>
                </a:solidFill>
              </a:rPr>
              <a:t> et al 2012 find bimodal </a:t>
            </a:r>
            <a:r>
              <a:rPr lang="en-US" sz="2400" i="1" dirty="0" err="1" smtClean="0">
                <a:solidFill>
                  <a:schemeClr val="lt1"/>
                </a:solidFill>
              </a:rPr>
              <a:t>MgII</a:t>
            </a:r>
            <a:r>
              <a:rPr lang="en-US" sz="2400" i="1" dirty="0" smtClean="0">
                <a:solidFill>
                  <a:schemeClr val="lt1"/>
                </a:solidFill>
              </a:rPr>
              <a:t> absorption</a:t>
            </a:r>
            <a:endParaRPr lang="en" sz="2400" i="1" dirty="0">
              <a:solidFill>
                <a:schemeClr val="lt1"/>
              </a:solidFill>
            </a:endParaRPr>
          </a:p>
        </p:txBody>
      </p:sp>
      <p:pic>
        <p:nvPicPr>
          <p:cNvPr id="2" name="Picture 1" descr="kacprzak2012_azimu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78" y="1962352"/>
            <a:ext cx="4943828" cy="4269112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2130776" y="2638325"/>
            <a:ext cx="479778" cy="5177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11153" y="2762438"/>
            <a:ext cx="583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QSO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61445" y="2365728"/>
            <a:ext cx="149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 = late type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early type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3434" y="5910859"/>
            <a:ext cx="1002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Major 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84945" y="5918163"/>
            <a:ext cx="1002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Minor 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244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28550" y="33296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 smtClean="0">
                <a:solidFill>
                  <a:srgbClr val="FFFFFF"/>
                </a:solidFill>
              </a:rPr>
              <a:t>do</a:t>
            </a:r>
            <a:r>
              <a:rPr lang="en-US" sz="3600" i="1" dirty="0" smtClean="0">
                <a:solidFill>
                  <a:srgbClr val="FFFFFF"/>
                </a:solidFill>
              </a:rPr>
              <a:t> CGM gas properties</a:t>
            </a:r>
            <a:r>
              <a:rPr lang="en" sz="3600" i="1" dirty="0" smtClean="0">
                <a:solidFill>
                  <a:srgbClr val="FFFFFF"/>
                </a:solidFill>
              </a:rPr>
              <a:t> </a:t>
            </a:r>
            <a:r>
              <a:rPr lang="en" sz="3600" i="1" dirty="0">
                <a:solidFill>
                  <a:srgbClr val="FFFFFF"/>
                </a:solidFill>
              </a:rPr>
              <a:t>depend on galaxy </a:t>
            </a:r>
            <a:r>
              <a:rPr lang="en" sz="3600" i="1" dirty="0" smtClean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5" y="3792046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flipV="1">
            <a:off x="2317540" y="3203373"/>
            <a:ext cx="48171" cy="1777854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5400000">
            <a:off x="1576137" y="3770125"/>
            <a:ext cx="411281" cy="1071524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3" name="Shape 133"/>
          <p:cNvSpPr txBox="1"/>
          <p:nvPr/>
        </p:nvSpPr>
        <p:spPr>
          <a:xfrm>
            <a:off x="7277750" y="627267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261982" y="6243003"/>
            <a:ext cx="3320250" cy="530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217132" y="1509883"/>
            <a:ext cx="3365100" cy="8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 dirty="0">
                <a:solidFill>
                  <a:schemeClr val="lt1"/>
                </a:solidFill>
              </a:rPr>
              <a:t>Major vs minor?</a:t>
            </a:r>
          </a:p>
        </p:txBody>
      </p:sp>
      <p:pic>
        <p:nvPicPr>
          <p:cNvPr id="2" name="Picture 1" descr="kacprzak2012_azimu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78" y="1962352"/>
            <a:ext cx="4943828" cy="4269112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2130776" y="2634981"/>
            <a:ext cx="479778" cy="5177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10395" y="2759852"/>
            <a:ext cx="583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QSO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1335" y="2538894"/>
            <a:ext cx="3955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Same for neutral gas?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9513546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 noGrp="1"/>
          </p:cNvSpPr>
          <p:nvPr>
            <p:ph type="ctrTitle"/>
          </p:nvPr>
        </p:nvSpPr>
        <p:spPr>
          <a:xfrm>
            <a:off x="350994" y="26337"/>
            <a:ext cx="8442012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What is the influence of nearby galaxies on the CGM gas properties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udie2012_Nvs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44" y="1476156"/>
            <a:ext cx="5730662" cy="4968527"/>
          </a:xfrm>
          <a:prstGeom prst="rect">
            <a:avLst/>
          </a:prstGeom>
        </p:spPr>
      </p:pic>
      <p:sp>
        <p:nvSpPr>
          <p:cNvPr id="9" name="Shape 77"/>
          <p:cNvSpPr txBox="1"/>
          <p:nvPr/>
        </p:nvSpPr>
        <p:spPr>
          <a:xfrm>
            <a:off x="7482715" y="6416462"/>
            <a:ext cx="16096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Rudie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5" name="Shape 75"/>
          <p:cNvSpPr txBox="1">
            <a:spLocks noGrp="1"/>
          </p:cNvSpPr>
          <p:nvPr>
            <p:ph type="subTitle" idx="1"/>
          </p:nvPr>
        </p:nvSpPr>
        <p:spPr>
          <a:xfrm>
            <a:off x="28223" y="1700178"/>
            <a:ext cx="3076220" cy="38798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-US" sz="2400" dirty="0" err="1" smtClean="0">
                <a:solidFill>
                  <a:srgbClr val="FFFFFF"/>
                </a:solidFill>
              </a:rPr>
              <a:t>Rudie</a:t>
            </a:r>
            <a:r>
              <a:rPr lang="en-US" sz="2400" dirty="0" smtClean="0">
                <a:solidFill>
                  <a:srgbClr val="FFFFFF"/>
                </a:solidFill>
              </a:rPr>
              <a:t> et al. 2012 find elevated N</a:t>
            </a:r>
            <a:r>
              <a:rPr lang="en-US" sz="2400" baseline="-25000" dirty="0" smtClean="0">
                <a:solidFill>
                  <a:srgbClr val="FFFFFF"/>
                </a:solidFill>
              </a:rPr>
              <a:t>HI</a:t>
            </a:r>
            <a:r>
              <a:rPr lang="en-US" sz="2400" dirty="0" smtClean="0">
                <a:solidFill>
                  <a:srgbClr val="FFFFFF"/>
                </a:solidFill>
              </a:rPr>
              <a:t> out to 2 </a:t>
            </a:r>
            <a:r>
              <a:rPr lang="en-US" sz="2400" dirty="0" err="1" smtClean="0">
                <a:solidFill>
                  <a:srgbClr val="FFFFFF"/>
                </a:solidFill>
              </a:rPr>
              <a:t>Mpc</a:t>
            </a:r>
            <a:r>
              <a:rPr lang="en-US" sz="2400" dirty="0" smtClean="0">
                <a:solidFill>
                  <a:srgbClr val="FFFFFF"/>
                </a:solidFill>
              </a:rPr>
              <a:t> from galaxies at z = 2</a:t>
            </a:r>
          </a:p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Other groups measure larger Ly</a:t>
            </a:r>
            <a:r>
              <a:rPr lang="el-GR" sz="2400" dirty="0" smtClean="0">
                <a:solidFill>
                  <a:srgbClr val="FFFFFF"/>
                </a:solidFill>
              </a:rPr>
              <a:t>α</a:t>
            </a:r>
            <a:r>
              <a:rPr lang="en-US" sz="2400" dirty="0" smtClean="0">
                <a:solidFill>
                  <a:srgbClr val="FFFFFF"/>
                </a:solidFill>
              </a:rPr>
              <a:t> equivalent widths closer to galaxies</a:t>
            </a:r>
            <a:endParaRPr sz="24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7" name="Shape 79"/>
          <p:cNvSpPr txBox="1">
            <a:spLocks noGrp="1"/>
          </p:cNvSpPr>
          <p:nvPr>
            <p:ph type="ctrTitle"/>
          </p:nvPr>
        </p:nvSpPr>
        <p:spPr>
          <a:xfrm>
            <a:off x="350994" y="12827"/>
            <a:ext cx="8442012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What is the influence of nearby galaxies on the CGM gas properties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</p:spTree>
    <p:extLst>
      <p:ext uri="{BB962C8B-B14F-4D97-AF65-F5344CB8AC3E}">
        <p14:creationId xmlns:p14="http://schemas.microsoft.com/office/powerpoint/2010/main" val="40200921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16188" y="1728403"/>
            <a:ext cx="3111029" cy="42108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-US" sz="2400" dirty="0" err="1" smtClean="0">
                <a:solidFill>
                  <a:srgbClr val="FFFFFF"/>
                </a:solidFill>
              </a:rPr>
              <a:t>Wakker</a:t>
            </a:r>
            <a:r>
              <a:rPr lang="en-US" sz="2400" dirty="0" smtClean="0">
                <a:solidFill>
                  <a:srgbClr val="FFFFFF"/>
                </a:solidFill>
              </a:rPr>
              <a:t> &amp; Savage 2009 find </a:t>
            </a:r>
            <a:r>
              <a:rPr lang="en" sz="2400" dirty="0" smtClean="0">
                <a:solidFill>
                  <a:srgbClr val="FFFFFF"/>
                </a:solidFill>
              </a:rPr>
              <a:t>Ly</a:t>
            </a:r>
            <a:r>
              <a:rPr lang="el-GR" sz="2400" dirty="0">
                <a:solidFill>
                  <a:srgbClr val="FFFFFF"/>
                </a:solidFill>
              </a:rPr>
              <a:t>α</a:t>
            </a:r>
            <a:r>
              <a:rPr lang="en" sz="2400" dirty="0" smtClean="0">
                <a:solidFill>
                  <a:srgbClr val="FFFFFF"/>
                </a:solidFill>
              </a:rPr>
              <a:t>  </a:t>
            </a:r>
            <a:r>
              <a:rPr lang="en-US" sz="2400" dirty="0" smtClean="0">
                <a:solidFill>
                  <a:srgbClr val="FFFFFF"/>
                </a:solidFill>
              </a:rPr>
              <a:t>FWHM </a:t>
            </a:r>
            <a:r>
              <a:rPr lang="en" sz="2400" dirty="0" smtClean="0">
                <a:solidFill>
                  <a:srgbClr val="FFFFFF"/>
                </a:solidFill>
              </a:rPr>
              <a:t>anti-correlates </a:t>
            </a:r>
            <a:r>
              <a:rPr lang="en" sz="2400" dirty="0">
                <a:solidFill>
                  <a:srgbClr val="FFFFFF"/>
                </a:solidFill>
              </a:rPr>
              <a:t>with impact </a:t>
            </a:r>
            <a:r>
              <a:rPr lang="en" sz="2400" dirty="0" smtClean="0">
                <a:solidFill>
                  <a:srgbClr val="FFFFFF"/>
                </a:solidFill>
              </a:rPr>
              <a:t>parameter</a:t>
            </a:r>
            <a:r>
              <a:rPr lang="en-US" sz="2400" dirty="0" smtClean="0">
                <a:solidFill>
                  <a:srgbClr val="FFFFFF"/>
                </a:solidFill>
              </a:rPr>
              <a:t> at z = 0.015</a:t>
            </a: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Cause?</a:t>
            </a: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Galaxy properties?</a:t>
            </a: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4945407" y="5189328"/>
            <a:ext cx="428422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Wakker, B.P., Savage, B.D., 2009, ApJS, 182, 378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350994" y="12827"/>
            <a:ext cx="8442012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0" i="1" dirty="0" smtClean="0"/>
              <a:t>What is the influence of nearby galaxies on the CGM gas properties</a:t>
            </a:r>
            <a:r>
              <a:rPr lang="en" sz="3600" b="0" i="1" dirty="0" smtClean="0"/>
              <a:t>?</a:t>
            </a:r>
            <a:endParaRPr lang="en" sz="3600" b="0" i="1" dirty="0"/>
          </a:p>
        </p:txBody>
      </p:sp>
      <p:pic>
        <p:nvPicPr>
          <p:cNvPr id="7" name="Picture 6" descr="bart_money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70" y="2032000"/>
            <a:ext cx="5932732" cy="32226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94581" y="21690"/>
            <a:ext cx="9049419" cy="129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/>
              <a:t>Is there a difference </a:t>
            </a:r>
            <a:r>
              <a:rPr lang="en-US" sz="3600" b="0" i="1" dirty="0" smtClean="0"/>
              <a:t>in CGM gas properties between </a:t>
            </a:r>
            <a:r>
              <a:rPr lang="en" sz="3600" b="0" i="1" dirty="0" smtClean="0"/>
              <a:t>field </a:t>
            </a:r>
            <a:r>
              <a:rPr lang="en-US" sz="3600" b="0" i="1" dirty="0" smtClean="0"/>
              <a:t>and</a:t>
            </a:r>
            <a:r>
              <a:rPr lang="en" sz="3600" b="0" i="1" dirty="0" smtClean="0"/>
              <a:t> </a:t>
            </a:r>
            <a:r>
              <a:rPr lang="en" sz="3600" b="0" i="1" dirty="0"/>
              <a:t>group galaxies?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Gas in the Universe</a:t>
            </a:r>
            <a:endParaRPr lang="en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" y="1965141"/>
            <a:ext cx="5220777" cy="339708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262466" y="5388379"/>
            <a:ext cx="2018893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 </a:t>
            </a:r>
            <a:r>
              <a:rPr lang="en-US" sz="1200" dirty="0" err="1" smtClean="0">
                <a:solidFill>
                  <a:srgbClr val="FFFFFF"/>
                </a:solidFill>
              </a:rPr>
              <a:t>Millenium</a:t>
            </a:r>
            <a:r>
              <a:rPr lang="en-US" sz="1200" dirty="0" smtClean="0">
                <a:solidFill>
                  <a:srgbClr val="FFFFFF"/>
                </a:solidFill>
              </a:rPr>
              <a:t> Simulation</a:t>
            </a: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60" y="1693333"/>
            <a:ext cx="4363958" cy="4383777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97423" y="6095386"/>
            <a:ext cx="1546578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SDSS Collaboration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r="44313"/>
          <a:stretch/>
        </p:blipFill>
        <p:spPr>
          <a:xfrm>
            <a:off x="4999720" y="1509889"/>
            <a:ext cx="3542306" cy="495578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6742973" y="6437256"/>
            <a:ext cx="19497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Yoon &amp; Putman 2013</a:t>
            </a:r>
          </a:p>
        </p:txBody>
      </p:sp>
      <p:sp>
        <p:nvSpPr>
          <p:cNvPr id="5" name="Shape 117"/>
          <p:cNvSpPr txBox="1">
            <a:spLocks noGrp="1"/>
          </p:cNvSpPr>
          <p:nvPr>
            <p:ph type="subTitle" idx="1"/>
          </p:nvPr>
        </p:nvSpPr>
        <p:spPr>
          <a:xfrm>
            <a:off x="171780" y="1847775"/>
            <a:ext cx="4089776" cy="4617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>
              <a:buFont typeface="Arial"/>
              <a:buChar char="●"/>
            </a:pPr>
            <a:r>
              <a:rPr lang="en-US" sz="2000" dirty="0" smtClean="0">
                <a:solidFill>
                  <a:schemeClr val="lt1"/>
                </a:solidFill>
              </a:rPr>
              <a:t>Yoon &amp; Putman find no </a:t>
            </a:r>
            <a:r>
              <a:rPr lang="en-US" sz="2000" i="1" dirty="0">
                <a:solidFill>
                  <a:schemeClr val="lt1"/>
                </a:solidFill>
              </a:rPr>
              <a:t>W – </a:t>
            </a:r>
            <a:r>
              <a:rPr lang="en" sz="2000" i="1" dirty="0">
                <a:solidFill>
                  <a:schemeClr val="bg1"/>
                </a:solidFill>
              </a:rPr>
              <a:t>ρ</a:t>
            </a:r>
            <a:r>
              <a:rPr lang="en-US" sz="2000" dirty="0" smtClean="0">
                <a:solidFill>
                  <a:schemeClr val="lt1"/>
                </a:solidFill>
              </a:rPr>
              <a:t> correlation in the Virgo Cluster</a:t>
            </a:r>
            <a:endParaRPr lang="en" sz="2000" dirty="0">
              <a:solidFill>
                <a:schemeClr val="l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26496" y="6119394"/>
            <a:ext cx="703796" cy="29220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10578" y="5871916"/>
            <a:ext cx="103153" cy="29220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08622" y="6064747"/>
            <a:ext cx="2040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Impact parameter (</a:t>
            </a:r>
            <a:r>
              <a:rPr lang="en-US" dirty="0" err="1" smtClean="0"/>
              <a:t>kpc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09489" y="3155462"/>
            <a:ext cx="373637" cy="118207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4626503" y="3682461"/>
            <a:ext cx="116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Lyα W (</a:t>
            </a:r>
            <a:r>
              <a:rPr lang="en-US" dirty="0" err="1" smtClean="0"/>
              <a:t>mÅ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Shape 102"/>
          <p:cNvSpPr txBox="1">
            <a:spLocks/>
          </p:cNvSpPr>
          <p:nvPr/>
        </p:nvSpPr>
        <p:spPr>
          <a:xfrm>
            <a:off x="94581" y="21690"/>
            <a:ext cx="9049419" cy="129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0" i="1" dirty="0" smtClean="0"/>
              <a:t>Are CGM gas properties different around </a:t>
            </a:r>
            <a:r>
              <a:rPr lang="en" sz="3600" b="0" i="1" dirty="0" smtClean="0"/>
              <a:t>field </a:t>
            </a:r>
            <a:r>
              <a:rPr lang="en-US" sz="3600" b="0" i="1" dirty="0" err="1" smtClean="0"/>
              <a:t>vs</a:t>
            </a:r>
            <a:r>
              <a:rPr lang="en-US" sz="3600" b="0" i="1" dirty="0" smtClean="0"/>
              <a:t> </a:t>
            </a:r>
            <a:r>
              <a:rPr lang="en" sz="3600" b="0" i="1" dirty="0" smtClean="0"/>
              <a:t>group galaxies?</a:t>
            </a:r>
            <a:endParaRPr lang="en" sz="3600" b="0" i="1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r="44313"/>
          <a:stretch/>
        </p:blipFill>
        <p:spPr>
          <a:xfrm>
            <a:off x="4999720" y="1509889"/>
            <a:ext cx="3542306" cy="495578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6742973" y="6437256"/>
            <a:ext cx="19497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Yoon &amp; Putman 2013</a:t>
            </a:r>
          </a:p>
        </p:txBody>
      </p:sp>
      <p:sp>
        <p:nvSpPr>
          <p:cNvPr id="5" name="Shape 117"/>
          <p:cNvSpPr txBox="1">
            <a:spLocks noGrp="1"/>
          </p:cNvSpPr>
          <p:nvPr>
            <p:ph type="subTitle" idx="1"/>
          </p:nvPr>
        </p:nvSpPr>
        <p:spPr>
          <a:xfrm>
            <a:off x="171780" y="1847775"/>
            <a:ext cx="4089776" cy="4617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>
              <a:buFont typeface="Arial"/>
              <a:buChar char="●"/>
            </a:pPr>
            <a:r>
              <a:rPr lang="en-US" sz="2000" dirty="0" smtClean="0">
                <a:solidFill>
                  <a:schemeClr val="lt1"/>
                </a:solidFill>
              </a:rPr>
              <a:t>Yoon &amp; Putman find no </a:t>
            </a:r>
            <a:r>
              <a:rPr lang="en-US" sz="2000" i="1" dirty="0">
                <a:solidFill>
                  <a:schemeClr val="lt1"/>
                </a:solidFill>
              </a:rPr>
              <a:t>W – </a:t>
            </a:r>
            <a:r>
              <a:rPr lang="en" sz="2000" i="1" dirty="0">
                <a:solidFill>
                  <a:schemeClr val="bg1"/>
                </a:solidFill>
              </a:rPr>
              <a:t>ρ</a:t>
            </a:r>
            <a:r>
              <a:rPr lang="en-US" sz="2000" dirty="0" smtClean="0">
                <a:solidFill>
                  <a:schemeClr val="lt1"/>
                </a:solidFill>
              </a:rPr>
              <a:t> correlation in the Virgo Cluster</a:t>
            </a:r>
          </a:p>
          <a:p>
            <a:pPr marL="457200" lvl="0" indent="-419100" algn="l">
              <a:buFont typeface="Arial"/>
              <a:buChar char="●"/>
            </a:pPr>
            <a:endParaRPr lang="en-US" sz="2000" dirty="0">
              <a:solidFill>
                <a:schemeClr val="lt1"/>
              </a:solidFill>
            </a:endParaRPr>
          </a:p>
          <a:p>
            <a:pPr marL="457200" lvl="0" indent="-419100" algn="l">
              <a:buFont typeface="Arial"/>
              <a:buChar char="●"/>
            </a:pPr>
            <a:r>
              <a:rPr lang="en-US" sz="2000" dirty="0" smtClean="0">
                <a:solidFill>
                  <a:schemeClr val="lt1"/>
                </a:solidFill>
              </a:rPr>
              <a:t>What about in smaller groups?</a:t>
            </a:r>
            <a:endParaRPr lang="en" sz="2000" dirty="0">
              <a:solidFill>
                <a:schemeClr val="l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26496" y="6119394"/>
            <a:ext cx="703796" cy="29220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10578" y="5871916"/>
            <a:ext cx="103153" cy="29220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08622" y="6064747"/>
            <a:ext cx="2040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Impact parameter (</a:t>
            </a:r>
            <a:r>
              <a:rPr lang="en-US" dirty="0" err="1" smtClean="0"/>
              <a:t>kpc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09489" y="3155462"/>
            <a:ext cx="373637" cy="118207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4626503" y="3682461"/>
            <a:ext cx="116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Lyα W (</a:t>
            </a:r>
            <a:r>
              <a:rPr lang="en-US" dirty="0" err="1" smtClean="0"/>
              <a:t>mÅ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Shape 102"/>
          <p:cNvSpPr txBox="1">
            <a:spLocks/>
          </p:cNvSpPr>
          <p:nvPr/>
        </p:nvSpPr>
        <p:spPr>
          <a:xfrm>
            <a:off x="94581" y="21690"/>
            <a:ext cx="9049419" cy="129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0" i="1" dirty="0" smtClean="0"/>
              <a:t>Are CGM gas properties different around </a:t>
            </a:r>
            <a:r>
              <a:rPr lang="en" sz="3600" b="0" i="1" dirty="0" smtClean="0"/>
              <a:t>field </a:t>
            </a:r>
            <a:r>
              <a:rPr lang="en-US" sz="3600" b="0" i="1" dirty="0" err="1" smtClean="0"/>
              <a:t>vs</a:t>
            </a:r>
            <a:r>
              <a:rPr lang="en-US" sz="3600" b="0" i="1" dirty="0" smtClean="0"/>
              <a:t> </a:t>
            </a:r>
            <a:r>
              <a:rPr lang="en" sz="3600" b="0" i="1" dirty="0" smtClean="0"/>
              <a:t>group galaxies?</a:t>
            </a:r>
            <a:endParaRPr lang="en" sz="3600" b="0" i="1" dirty="0"/>
          </a:p>
        </p:txBody>
      </p:sp>
    </p:spTree>
    <p:extLst>
      <p:ext uri="{BB962C8B-B14F-4D97-AF65-F5344CB8AC3E}">
        <p14:creationId xmlns:p14="http://schemas.microsoft.com/office/powerpoint/2010/main" val="7633035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r="44313"/>
          <a:stretch/>
        </p:blipFill>
        <p:spPr>
          <a:xfrm>
            <a:off x="4999720" y="1509889"/>
            <a:ext cx="3542306" cy="495578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6742973" y="6437256"/>
            <a:ext cx="19497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Yoon &amp; Putman 2013</a:t>
            </a:r>
          </a:p>
        </p:txBody>
      </p:sp>
      <p:sp>
        <p:nvSpPr>
          <p:cNvPr id="3" name="Rectangle 2"/>
          <p:cNvSpPr/>
          <p:nvPr/>
        </p:nvSpPr>
        <p:spPr>
          <a:xfrm>
            <a:off x="7826496" y="6119394"/>
            <a:ext cx="703796" cy="29220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10578" y="5871916"/>
            <a:ext cx="103153" cy="29220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08622" y="6064747"/>
            <a:ext cx="2040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Impact parameter (</a:t>
            </a:r>
            <a:r>
              <a:rPr lang="en-US" dirty="0" err="1" smtClean="0"/>
              <a:t>kpc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09489" y="3155462"/>
            <a:ext cx="373637" cy="118207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4626503" y="3682461"/>
            <a:ext cx="116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Lyα W (</a:t>
            </a:r>
            <a:r>
              <a:rPr lang="en-US" dirty="0" err="1" smtClean="0"/>
              <a:t>mÅ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Shape 117"/>
          <p:cNvSpPr txBox="1">
            <a:spLocks/>
          </p:cNvSpPr>
          <p:nvPr/>
        </p:nvSpPr>
        <p:spPr>
          <a:xfrm>
            <a:off x="171779" y="1847775"/>
            <a:ext cx="4500166" cy="47872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419100" algn="l">
              <a:buFont typeface="Arial"/>
              <a:buChar char="●"/>
            </a:pPr>
            <a:r>
              <a:rPr lang="en-US" sz="2000" dirty="0" smtClean="0">
                <a:solidFill>
                  <a:schemeClr val="lt1"/>
                </a:solidFill>
              </a:rPr>
              <a:t>Yoon &amp; Putman find no </a:t>
            </a:r>
            <a:r>
              <a:rPr lang="en-US" sz="2000" i="1" dirty="0" smtClean="0">
                <a:solidFill>
                  <a:schemeClr val="lt1"/>
                </a:solidFill>
              </a:rPr>
              <a:t>W – </a:t>
            </a:r>
            <a:r>
              <a:rPr lang="en-US" sz="2000" i="1" dirty="0" err="1" smtClean="0">
                <a:solidFill>
                  <a:schemeClr val="bg1"/>
                </a:solidFill>
              </a:rPr>
              <a:t>ρ</a:t>
            </a:r>
            <a:r>
              <a:rPr lang="en-US" sz="2000" dirty="0" smtClean="0">
                <a:solidFill>
                  <a:schemeClr val="lt1"/>
                </a:solidFill>
              </a:rPr>
              <a:t> correlation in the Virgo Cluster</a:t>
            </a:r>
          </a:p>
          <a:p>
            <a:pPr marL="457200" indent="-419100" algn="l">
              <a:buFont typeface="Arial"/>
              <a:buChar char="●"/>
            </a:pPr>
            <a:endParaRPr lang="en-US" sz="2000" dirty="0" smtClean="0">
              <a:solidFill>
                <a:schemeClr val="lt1"/>
              </a:solidFill>
            </a:endParaRPr>
          </a:p>
          <a:p>
            <a:pPr marL="457200" indent="-419100" algn="l">
              <a:buFont typeface="Arial"/>
              <a:buChar char="●"/>
            </a:pPr>
            <a:r>
              <a:rPr lang="en-US" sz="2000" dirty="0" err="1" smtClean="0">
                <a:solidFill>
                  <a:schemeClr val="lt1"/>
                </a:solidFill>
              </a:rPr>
              <a:t>Wakker</a:t>
            </a:r>
            <a:r>
              <a:rPr lang="en-US" sz="2000" dirty="0" smtClean="0">
                <a:solidFill>
                  <a:schemeClr val="lt1"/>
                </a:solidFill>
              </a:rPr>
              <a:t> &amp; Savage find fewer Ly</a:t>
            </a:r>
            <a:r>
              <a:rPr lang="en-US" sz="2000" i="1" dirty="0" smtClean="0">
                <a:solidFill>
                  <a:srgbClr val="FFFFFF"/>
                </a:solidFill>
              </a:rPr>
              <a:t>α</a:t>
            </a:r>
            <a:r>
              <a:rPr lang="en-US" sz="2000" dirty="0" smtClean="0">
                <a:solidFill>
                  <a:schemeClr val="lt1"/>
                </a:solidFill>
              </a:rPr>
              <a:t> absorbers near galaxy groups</a:t>
            </a:r>
          </a:p>
          <a:p>
            <a:pPr marL="914400" lvl="1" indent="-419100" algn="l">
              <a:buClr>
                <a:srgbClr val="CCCCCC"/>
              </a:buClr>
              <a:buSzPct val="125000"/>
              <a:buFont typeface="Arial"/>
              <a:buChar char="○"/>
            </a:pPr>
            <a:r>
              <a:rPr lang="en-US" sz="2000" i="1" dirty="0" smtClean="0">
                <a:solidFill>
                  <a:srgbClr val="FFFFFF"/>
                </a:solidFill>
              </a:rPr>
              <a:t>Used outdated group catalogs</a:t>
            </a:r>
            <a:endParaRPr lang="en-US" sz="2000" i="1" dirty="0">
              <a:solidFill>
                <a:srgbClr val="FFFFFF"/>
              </a:solidFill>
            </a:endParaRPr>
          </a:p>
          <a:p>
            <a:pPr marL="38100" algn="l"/>
            <a:endParaRPr lang="en-US" sz="2000" dirty="0">
              <a:solidFill>
                <a:schemeClr val="lt1"/>
              </a:solidFill>
            </a:endParaRPr>
          </a:p>
          <a:p>
            <a:pPr marL="38100" algn="l"/>
            <a:endParaRPr lang="en-US" sz="2000" i="1" dirty="0" smtClean="0">
              <a:solidFill>
                <a:schemeClr val="lt1"/>
              </a:solidFill>
            </a:endParaRPr>
          </a:p>
          <a:p>
            <a:pPr marL="457200" indent="-419100" algn="l">
              <a:buFont typeface="Arial"/>
              <a:buChar char="●"/>
            </a:pPr>
            <a:r>
              <a:rPr lang="en-US" sz="2000" i="1" dirty="0">
                <a:solidFill>
                  <a:schemeClr val="lt1"/>
                </a:solidFill>
              </a:rPr>
              <a:t>New group catalogs (e.g. Tully 2015) necessitate a reevaluation</a:t>
            </a:r>
          </a:p>
          <a:p>
            <a:pPr marL="457200" indent="-419100" algn="l">
              <a:buFont typeface="Arial"/>
              <a:buChar char="●"/>
            </a:pPr>
            <a:endParaRPr lang="en-US" sz="2000" i="1" dirty="0" smtClean="0">
              <a:solidFill>
                <a:schemeClr val="lt1"/>
              </a:solidFill>
            </a:endParaRPr>
          </a:p>
          <a:p>
            <a:pPr marL="457200" indent="-419100" algn="l">
              <a:buFont typeface="Arial"/>
              <a:buChar char="●"/>
            </a:pPr>
            <a:r>
              <a:rPr lang="en-US" sz="2000" i="1" dirty="0" smtClean="0">
                <a:solidFill>
                  <a:schemeClr val="lt1"/>
                </a:solidFill>
              </a:rPr>
              <a:t>Membership dependence?</a:t>
            </a:r>
          </a:p>
          <a:p>
            <a:pPr algn="l"/>
            <a:endParaRPr lang="en-US" sz="2000" i="1" dirty="0" smtClean="0">
              <a:solidFill>
                <a:schemeClr val="lt1"/>
              </a:solidFill>
            </a:endParaRPr>
          </a:p>
        </p:txBody>
      </p:sp>
      <p:sp>
        <p:nvSpPr>
          <p:cNvPr id="17" name="Shape 102"/>
          <p:cNvSpPr txBox="1">
            <a:spLocks/>
          </p:cNvSpPr>
          <p:nvPr/>
        </p:nvSpPr>
        <p:spPr>
          <a:xfrm>
            <a:off x="94581" y="21690"/>
            <a:ext cx="9049419" cy="129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0" i="1" dirty="0" smtClean="0"/>
              <a:t>Are CGM gas properties different around </a:t>
            </a:r>
            <a:r>
              <a:rPr lang="en" sz="3600" b="0" i="1" dirty="0" smtClean="0"/>
              <a:t>field </a:t>
            </a:r>
            <a:r>
              <a:rPr lang="en-US" sz="3600" b="0" i="1" dirty="0" err="1" smtClean="0"/>
              <a:t>vs</a:t>
            </a:r>
            <a:r>
              <a:rPr lang="en-US" sz="3600" b="0" i="1" dirty="0" smtClean="0"/>
              <a:t> </a:t>
            </a:r>
            <a:r>
              <a:rPr lang="en" sz="3600" b="0" i="1" dirty="0" smtClean="0"/>
              <a:t>group galaxies?</a:t>
            </a:r>
            <a:endParaRPr lang="en" sz="3600" b="0" i="1" dirty="0"/>
          </a:p>
        </p:txBody>
      </p:sp>
    </p:spTree>
    <p:extLst>
      <p:ext uri="{BB962C8B-B14F-4D97-AF65-F5344CB8AC3E}">
        <p14:creationId xmlns:p14="http://schemas.microsoft.com/office/powerpoint/2010/main" val="31618028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38"/>
            <a:ext cx="8229600" cy="80407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Problems with existing studies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9693" y="1124714"/>
            <a:ext cx="804461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Limited scope (CGM – IGM interface?)</a:t>
            </a:r>
          </a:p>
          <a:p>
            <a:pPr marL="342900" indent="-342900">
              <a:buFont typeface="Lucida Grande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cgm_na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76" y="1758177"/>
            <a:ext cx="6746510" cy="4706867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7294564" y="6425255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6" name="Left-Right Arrow 5"/>
          <p:cNvSpPr/>
          <p:nvPr/>
        </p:nvSpPr>
        <p:spPr>
          <a:xfrm flipV="1">
            <a:off x="3082488" y="4009564"/>
            <a:ext cx="1526973" cy="37099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67694" y="4266406"/>
            <a:ext cx="58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?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5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38"/>
            <a:ext cx="8229600" cy="80407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Problems with existing studies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9693" y="1124714"/>
            <a:ext cx="804461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Recall: Elevated N(HI) </a:t>
            </a:r>
            <a:r>
              <a:rPr lang="en-US" sz="2400" dirty="0" smtClean="0">
                <a:solidFill>
                  <a:srgbClr val="FFFFFF"/>
                </a:solidFill>
                <a:sym typeface="Wingdings"/>
              </a:rPr>
              <a:t> 2 </a:t>
            </a:r>
            <a:r>
              <a:rPr lang="en-US" sz="2400" dirty="0" err="1" smtClean="0">
                <a:solidFill>
                  <a:srgbClr val="FFFFFF"/>
                </a:solidFill>
                <a:sym typeface="Wingdings"/>
              </a:rPr>
              <a:t>Mpc</a:t>
            </a:r>
            <a:r>
              <a:rPr lang="en-US" sz="2400" dirty="0" smtClean="0">
                <a:solidFill>
                  <a:srgbClr val="FFFFFF"/>
                </a:solidFill>
                <a:sym typeface="Wingdings"/>
              </a:rPr>
              <a:t>!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" name="Picture 9" descr="rudie2012_Nvs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88" y="1754718"/>
            <a:ext cx="5491651" cy="4761303"/>
          </a:xfrm>
          <a:prstGeom prst="rect">
            <a:avLst/>
          </a:prstGeom>
        </p:spPr>
      </p:pic>
      <p:sp>
        <p:nvSpPr>
          <p:cNvPr id="11" name="Shape 77"/>
          <p:cNvSpPr txBox="1"/>
          <p:nvPr/>
        </p:nvSpPr>
        <p:spPr>
          <a:xfrm>
            <a:off x="5893578" y="6487800"/>
            <a:ext cx="16096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Rudie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5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38"/>
            <a:ext cx="8229600" cy="80407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Problems with existing studies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9693" y="1338748"/>
            <a:ext cx="804461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Lucida Grande"/>
              <a:buChar char="●"/>
            </a:pPr>
            <a:r>
              <a:rPr lang="en-US" sz="2400" dirty="0">
                <a:solidFill>
                  <a:srgbClr val="FFFFFF"/>
                </a:solidFill>
              </a:rPr>
              <a:t>Limited scope (hard impact parameter limits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</a:p>
          <a:p>
            <a:pPr marL="914400" lvl="1" indent="-419100">
              <a:buClr>
                <a:schemeClr val="lt2"/>
              </a:buClr>
              <a:buSzPct val="125000"/>
              <a:buFont typeface="Arial"/>
              <a:buChar char="○"/>
            </a:pPr>
            <a:r>
              <a:rPr lang="en-US" sz="2400" i="1" dirty="0" smtClean="0">
                <a:solidFill>
                  <a:schemeClr val="lt1"/>
                </a:solidFill>
              </a:rPr>
              <a:t>Can’t probe the CGM-IGM boundary!</a:t>
            </a:r>
            <a:endParaRPr lang="en" sz="2400" i="1" dirty="0">
              <a:solidFill>
                <a:schemeClr val="lt1"/>
              </a:solidFill>
            </a:endParaRP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Incomplete galaxy sample (e.g. only L</a:t>
            </a:r>
            <a:r>
              <a:rPr lang="en-US" sz="2400" baseline="-25000" dirty="0" smtClean="0">
                <a:solidFill>
                  <a:srgbClr val="FFFFFF"/>
                </a:solidFill>
              </a:rPr>
              <a:t>*</a:t>
            </a:r>
            <a:r>
              <a:rPr lang="en-US" sz="2400" dirty="0" smtClean="0">
                <a:solidFill>
                  <a:srgbClr val="FFFFFF"/>
                </a:solidFill>
              </a:rPr>
              <a:t> or brighter)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Little information on galaxy kinematics (e.g. rotation)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Small sample sizes (e.g. 10’s of systems)</a:t>
            </a:r>
          </a:p>
          <a:p>
            <a:pPr marL="342900" indent="-342900">
              <a:buFont typeface="Lucida Grande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1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486750" y="38697"/>
            <a:ext cx="81705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Increasing the sample size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4003056" y="6429161"/>
            <a:ext cx="4244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xfrm>
            <a:off x="685800" y="1339053"/>
            <a:ext cx="7772400" cy="5292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 smtClean="0">
                <a:solidFill>
                  <a:srgbClr val="FFFFFF"/>
                </a:solidFill>
              </a:rPr>
              <a:t>300</a:t>
            </a:r>
            <a:r>
              <a:rPr lang="en-US" sz="2400" dirty="0" smtClean="0">
                <a:solidFill>
                  <a:srgbClr val="FFFFFF"/>
                </a:solidFill>
              </a:rPr>
              <a:t>+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archival </a:t>
            </a:r>
            <a:r>
              <a:rPr lang="en-US" sz="2400" dirty="0" smtClean="0">
                <a:solidFill>
                  <a:srgbClr val="FFFFFF"/>
                </a:solidFill>
              </a:rPr>
              <a:t>COS quasar </a:t>
            </a:r>
            <a:r>
              <a:rPr lang="en" sz="2400" dirty="0" smtClean="0">
                <a:solidFill>
                  <a:srgbClr val="FFFFFF"/>
                </a:solidFill>
              </a:rPr>
              <a:t>sightlines </a:t>
            </a:r>
            <a:endParaRPr lang="en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486750" y="38697"/>
            <a:ext cx="81705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Increasing the sample size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4003056" y="6429161"/>
            <a:ext cx="4244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ubTitle" idx="1"/>
          </p:nvPr>
        </p:nvSpPr>
        <p:spPr>
          <a:xfrm>
            <a:off x="685800" y="1331218"/>
            <a:ext cx="7772400" cy="5292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>
              <a:buClr>
                <a:srgbClr val="FFFFFF"/>
              </a:buClr>
              <a:buFont typeface="Arial"/>
              <a:buChar char="●"/>
            </a:pPr>
            <a:r>
              <a:rPr lang="en" sz="2400" dirty="0" smtClean="0">
                <a:solidFill>
                  <a:srgbClr val="FFFFFF"/>
                </a:solidFill>
              </a:rPr>
              <a:t>300</a:t>
            </a:r>
            <a:r>
              <a:rPr lang="en-US" sz="2400" dirty="0" smtClean="0">
                <a:solidFill>
                  <a:srgbClr val="FFFFFF"/>
                </a:solidFill>
              </a:rPr>
              <a:t>+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archival </a:t>
            </a:r>
            <a:r>
              <a:rPr lang="en" sz="2400" dirty="0" smtClean="0">
                <a:solidFill>
                  <a:srgbClr val="FFFFFF"/>
                </a:solidFill>
              </a:rPr>
              <a:t>COS</a:t>
            </a:r>
            <a:r>
              <a:rPr lang="en-US" sz="2400" dirty="0" smtClean="0">
                <a:solidFill>
                  <a:srgbClr val="FFFFFF"/>
                </a:solidFill>
              </a:rPr>
              <a:t> quasar </a:t>
            </a:r>
            <a:r>
              <a:rPr lang="en" sz="2400" dirty="0" smtClean="0">
                <a:solidFill>
                  <a:srgbClr val="FFFFFF"/>
                </a:solidFill>
              </a:rPr>
              <a:t>sightline</a:t>
            </a:r>
            <a:r>
              <a:rPr lang="en-US" sz="2400" dirty="0" smtClean="0">
                <a:solidFill>
                  <a:srgbClr val="FFFFFF"/>
                </a:solidFill>
              </a:rPr>
              <a:t>s</a:t>
            </a: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chemeClr val="lt1"/>
                </a:solidFill>
              </a:rPr>
              <a:t>Redshift </a:t>
            </a:r>
            <a:r>
              <a:rPr lang="en" sz="2400" dirty="0" smtClean="0">
                <a:solidFill>
                  <a:schemeClr val="lt1"/>
                </a:solidFill>
              </a:rPr>
              <a:t>limit</a:t>
            </a:r>
            <a:r>
              <a:rPr lang="en" sz="2400" dirty="0">
                <a:solidFill>
                  <a:schemeClr val="lt1"/>
                </a:solidFill>
              </a:rPr>
              <a:t>: </a:t>
            </a:r>
            <a:r>
              <a:rPr lang="en-US" sz="2400" dirty="0" err="1" smtClean="0">
                <a:solidFill>
                  <a:schemeClr val="lt1"/>
                </a:solidFill>
              </a:rPr>
              <a:t>cz</a:t>
            </a:r>
            <a:r>
              <a:rPr lang="en" sz="2400" dirty="0" smtClean="0">
                <a:solidFill>
                  <a:schemeClr val="lt1"/>
                </a:solidFill>
              </a:rPr>
              <a:t> </a:t>
            </a:r>
            <a:r>
              <a:rPr lang="en" sz="2400" dirty="0">
                <a:solidFill>
                  <a:schemeClr val="lt1"/>
                </a:solidFill>
              </a:rPr>
              <a:t>= 10,000 </a:t>
            </a:r>
            <a:r>
              <a:rPr lang="en" sz="2400" dirty="0" smtClean="0">
                <a:solidFill>
                  <a:schemeClr val="lt1"/>
                </a:solidFill>
              </a:rPr>
              <a:t>km/s</a:t>
            </a:r>
            <a:endParaRPr lang="en" sz="2400" dirty="0">
              <a:solidFill>
                <a:schemeClr val="lt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2400" i="1" dirty="0">
                <a:solidFill>
                  <a:schemeClr val="lt1"/>
                </a:solidFill>
              </a:rPr>
              <a:t>Faint galaxies:</a:t>
            </a:r>
            <a:r>
              <a:rPr lang="en" sz="2400" dirty="0">
                <a:solidFill>
                  <a:schemeClr val="lt1"/>
                </a:solidFill>
              </a:rPr>
              <a:t> </a:t>
            </a: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Wingdings"/>
              <a:buChar char="§"/>
            </a:pPr>
            <a:r>
              <a:rPr lang="en" sz="2400" dirty="0">
                <a:solidFill>
                  <a:schemeClr val="lt1"/>
                </a:solidFill>
              </a:rPr>
              <a:t>97% of absorbers found within 400 kpc of a 0.1L* galaxy in nearby Universe </a:t>
            </a:r>
            <a:r>
              <a:rPr lang="en" sz="1800" dirty="0" smtClean="0">
                <a:solidFill>
                  <a:schemeClr val="lt1"/>
                </a:solidFill>
              </a:rPr>
              <a:t>(</a:t>
            </a:r>
            <a:r>
              <a:rPr lang="en" sz="1800" dirty="0">
                <a:solidFill>
                  <a:schemeClr val="lt1"/>
                </a:solidFill>
              </a:rPr>
              <a:t>Wakker &amp; Savage 2009)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86750" y="38697"/>
            <a:ext cx="81705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Increasing the sample size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003056" y="6429161"/>
            <a:ext cx="4244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685800" y="1334356"/>
            <a:ext cx="7772400" cy="517400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 smtClean="0">
                <a:solidFill>
                  <a:srgbClr val="FFFFFF"/>
                </a:solidFill>
              </a:rPr>
              <a:t>300</a:t>
            </a:r>
            <a:r>
              <a:rPr lang="en-US" sz="2400" dirty="0" smtClean="0">
                <a:solidFill>
                  <a:srgbClr val="FFFFFF"/>
                </a:solidFill>
              </a:rPr>
              <a:t>+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archival </a:t>
            </a:r>
            <a:r>
              <a:rPr lang="en-US" sz="2400" dirty="0" smtClean="0">
                <a:solidFill>
                  <a:srgbClr val="FFFFFF"/>
                </a:solidFill>
              </a:rPr>
              <a:t>COS quasar </a:t>
            </a:r>
            <a:r>
              <a:rPr lang="en" sz="2400" dirty="0" smtClean="0">
                <a:solidFill>
                  <a:srgbClr val="FFFFFF"/>
                </a:solidFill>
              </a:rPr>
              <a:t>sightlines</a:t>
            </a: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chemeClr val="lt1"/>
                </a:solidFill>
              </a:rPr>
              <a:t>Redshift </a:t>
            </a:r>
            <a:r>
              <a:rPr lang="en" sz="2400" dirty="0" smtClean="0">
                <a:solidFill>
                  <a:schemeClr val="lt1"/>
                </a:solidFill>
              </a:rPr>
              <a:t>limit</a:t>
            </a:r>
            <a:r>
              <a:rPr lang="en" sz="2400" dirty="0">
                <a:solidFill>
                  <a:schemeClr val="lt1"/>
                </a:solidFill>
              </a:rPr>
              <a:t>:</a:t>
            </a:r>
            <a:r>
              <a:rPr lang="en" sz="2400" dirty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cz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= 10,000 </a:t>
            </a:r>
            <a:r>
              <a:rPr lang="en" sz="2400" dirty="0" smtClean="0">
                <a:solidFill>
                  <a:srgbClr val="FFFFFF"/>
                </a:solidFill>
              </a:rPr>
              <a:t>km/s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400" i="1" dirty="0">
                <a:solidFill>
                  <a:srgbClr val="FFFFFF"/>
                </a:solidFill>
              </a:rPr>
              <a:t>Faint galaxies:</a:t>
            </a:r>
            <a:r>
              <a:rPr lang="en" sz="2400" dirty="0">
                <a:solidFill>
                  <a:srgbClr val="FFFFFF"/>
                </a:solidFill>
              </a:rPr>
              <a:t> </a:t>
            </a: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Wingdings"/>
              <a:buChar char="§"/>
            </a:pPr>
            <a:r>
              <a:rPr lang="en" sz="2400" dirty="0">
                <a:solidFill>
                  <a:srgbClr val="FFFFFF"/>
                </a:solidFill>
              </a:rPr>
              <a:t>97% of absorbers found within 400 kpc of a 0.1L* galaxy in nearby </a:t>
            </a:r>
            <a:r>
              <a:rPr lang="en" sz="2400" dirty="0" smtClean="0">
                <a:solidFill>
                  <a:srgbClr val="FFFFFF"/>
                </a:solidFill>
              </a:rPr>
              <a:t>Universe</a:t>
            </a:r>
            <a:r>
              <a:rPr lang="en" sz="2400" dirty="0" smtClean="0">
                <a:solidFill>
                  <a:schemeClr val="lt1"/>
                </a:solidFill>
              </a:rPr>
              <a:t> </a:t>
            </a:r>
            <a:r>
              <a:rPr lang="en" sz="1800" dirty="0" smtClean="0">
                <a:solidFill>
                  <a:srgbClr val="FFFFFF"/>
                </a:solidFill>
              </a:rPr>
              <a:t>(</a:t>
            </a:r>
            <a:r>
              <a:rPr lang="en" sz="1800" dirty="0">
                <a:solidFill>
                  <a:srgbClr val="FFFFFF"/>
                </a:solidFill>
              </a:rPr>
              <a:t>Wakker &amp; Savage 2009)</a:t>
            </a: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indent="-381000" algn="l">
              <a:buClr>
                <a:srgbClr val="FFFFFF"/>
              </a:buClr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Better statistics: 400</a:t>
            </a:r>
            <a:r>
              <a:rPr lang="en-US" sz="2400" dirty="0">
                <a:solidFill>
                  <a:srgbClr val="FFFFFF"/>
                </a:solidFill>
              </a:rPr>
              <a:t>+</a:t>
            </a:r>
            <a:r>
              <a:rPr lang="en" sz="24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galaxy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-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absorber systems</a:t>
            </a: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Search for all absorber systems within 400 km/s and 2 </a:t>
            </a:r>
            <a:r>
              <a:rPr lang="en-US" sz="2400" dirty="0" err="1" smtClean="0">
                <a:solidFill>
                  <a:srgbClr val="FFFFFF"/>
                </a:solidFill>
              </a:rPr>
              <a:t>Mpc</a:t>
            </a:r>
            <a:r>
              <a:rPr lang="en-US" sz="2400" dirty="0" smtClean="0">
                <a:solidFill>
                  <a:srgbClr val="FFFFFF"/>
                </a:solidFill>
              </a:rPr>
              <a:t> of galaxies, and vice-versa</a:t>
            </a:r>
          </a:p>
          <a:p>
            <a:pPr marL="76200" lvl="0" algn="l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99950" y="26897"/>
            <a:ext cx="8615399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Search around galaxies first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85795" y="1333107"/>
            <a:ext cx="7905567" cy="523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Search for galaxies around absorbers, or absorbers around galaxies?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chemeClr val="lt1"/>
                </a:solidFill>
              </a:rPr>
              <a:t>Wakker &amp; Savage (2009)</a:t>
            </a:r>
            <a:r>
              <a:rPr lang="en" sz="1800" dirty="0">
                <a:solidFill>
                  <a:schemeClr val="lt1"/>
                </a:solidFill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400" dirty="0">
                <a:solidFill>
                  <a:schemeClr val="lt1"/>
                </a:solidFill>
              </a:rPr>
              <a:t>50% of absorbers have galaxies within 400 </a:t>
            </a:r>
            <a:r>
              <a:rPr lang="en" sz="2400" dirty="0" smtClean="0">
                <a:solidFill>
                  <a:schemeClr val="lt1"/>
                </a:solidFill>
              </a:rPr>
              <a:t>kpc</a:t>
            </a:r>
            <a:endParaRPr sz="2400" dirty="0">
              <a:solidFill>
                <a:schemeClr val="lt1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400" dirty="0">
                <a:solidFill>
                  <a:srgbClr val="FFFFFF"/>
                </a:solidFill>
              </a:rPr>
              <a:t>97% of galaxies have absorbers within 400 kpc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Need a dataset of ALL </a:t>
            </a:r>
            <a:r>
              <a:rPr lang="en" sz="2400" dirty="0" smtClean="0">
                <a:solidFill>
                  <a:srgbClr val="FFFFFF"/>
                </a:solidFill>
              </a:rPr>
              <a:t>galaxies</a:t>
            </a:r>
            <a:r>
              <a:rPr lang="en-US" sz="2400" dirty="0" smtClean="0">
                <a:solidFill>
                  <a:srgbClr val="FFFFFF"/>
                </a:solidFill>
              </a:rPr>
              <a:t> within survey volume</a:t>
            </a:r>
            <a:endParaRPr sz="240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35661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gas nearby galaxies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783109" y="1469697"/>
            <a:ext cx="7577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Lucida Grande"/>
              <a:buChar char="●"/>
            </a:pPr>
            <a:r>
              <a:rPr lang="en-US" sz="2800" dirty="0" smtClean="0">
                <a:solidFill>
                  <a:srgbClr val="FFFFFF"/>
                </a:solidFill>
              </a:rPr>
              <a:t>Gas and galaxies both follow DM potential</a:t>
            </a:r>
          </a:p>
          <a:p>
            <a:pPr marL="342900" indent="-342900">
              <a:buFont typeface="Lucida Grande"/>
              <a:buChar char="●"/>
            </a:pPr>
            <a:endParaRPr lang="en-US" sz="2800" dirty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8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800" dirty="0" smtClean="0">
                <a:solidFill>
                  <a:srgbClr val="FFFFFF"/>
                </a:solidFill>
              </a:rPr>
              <a:t>Do they “know” about each other?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697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486600" y="26897"/>
            <a:ext cx="83634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Compiling a galaxy dataset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57150" y="920868"/>
            <a:ext cx="8386850" cy="14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>
                <a:solidFill>
                  <a:srgbClr val="FFFFFF"/>
                </a:solidFill>
              </a:rPr>
              <a:t>The NASA Extragalactic Database (NED)</a:t>
            </a:r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Over </a:t>
            </a:r>
            <a:r>
              <a:rPr lang="en" sz="2000" dirty="0" smtClean="0">
                <a:solidFill>
                  <a:srgbClr val="FFFFFF"/>
                </a:solidFill>
              </a:rPr>
              <a:t>100,000 </a:t>
            </a:r>
            <a:r>
              <a:rPr lang="en" sz="2000" dirty="0">
                <a:solidFill>
                  <a:srgbClr val="FFFFFF"/>
                </a:solidFill>
              </a:rPr>
              <a:t>galaxies </a:t>
            </a:r>
            <a:r>
              <a:rPr lang="en" sz="2000" dirty="0" smtClean="0">
                <a:solidFill>
                  <a:srgbClr val="FFFFFF"/>
                </a:solidFill>
              </a:rPr>
              <a:t>with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</a:rPr>
              <a:t>cz</a:t>
            </a:r>
            <a:r>
              <a:rPr lang="en-US" sz="2000" dirty="0" smtClean="0">
                <a:solidFill>
                  <a:srgbClr val="FFFFFF"/>
                </a:solidFill>
              </a:rPr>
              <a:t> &lt;10,000 km/s</a:t>
            </a:r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Includes SDSS, 2MASS, 2dF, 6dF, and many smaller datasets</a:t>
            </a:r>
            <a:endParaRPr lang="en" sz="2000" dirty="0">
              <a:solidFill>
                <a:srgbClr val="FFFFFF"/>
              </a:solidFill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721500" y="2334629"/>
            <a:ext cx="7700999" cy="42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I have obtained</a:t>
            </a:r>
            <a:r>
              <a:rPr lang="en" sz="2400" dirty="0" smtClean="0">
                <a:solidFill>
                  <a:srgbClr val="FFFFFF"/>
                </a:solidFill>
              </a:rPr>
              <a:t>: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positions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redshifts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diameters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morphology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redshift-independent distance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inclination</a:t>
            </a:r>
            <a:endParaRPr lang="en" sz="2000" dirty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rgbClr val="FFFFFF"/>
                </a:solidFill>
              </a:rPr>
              <a:t>position </a:t>
            </a:r>
            <a:r>
              <a:rPr lang="en" sz="2000" dirty="0" smtClean="0">
                <a:solidFill>
                  <a:srgbClr val="FFFFFF"/>
                </a:solidFill>
              </a:rPr>
              <a:t>angle</a:t>
            </a:r>
            <a:endParaRPr lang="en-US" sz="2000" dirty="0" smtClean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photometry</a:t>
            </a:r>
            <a:endParaRPr lang="en" sz="2000" dirty="0">
              <a:solidFill>
                <a:srgbClr val="FFFFFF"/>
              </a:solidFill>
            </a:endParaRP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000" dirty="0" smtClean="0">
                <a:solidFill>
                  <a:srgbClr val="FFFFFF"/>
                </a:solidFill>
              </a:rPr>
              <a:t>etc</a:t>
            </a:r>
            <a:r>
              <a:rPr lang="en-US" sz="2000" dirty="0" smtClean="0">
                <a:solidFill>
                  <a:srgbClr val="FFFFFF"/>
                </a:solidFill>
              </a:rPr>
              <a:t>…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endParaRPr lang="en-US" sz="2000" dirty="0">
              <a:solidFill>
                <a:srgbClr val="FFFFFF"/>
              </a:solidFill>
            </a:endParaRPr>
          </a:p>
          <a:p>
            <a:pPr marL="914400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b="1" i="1" dirty="0" smtClean="0">
                <a:solidFill>
                  <a:srgbClr val="FFFFFF"/>
                </a:solidFill>
              </a:rPr>
              <a:t>Homogenize data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486600" y="26897"/>
            <a:ext cx="83634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Compiling a galaxy dataset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57150" y="1368700"/>
            <a:ext cx="7700999" cy="50665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 dirty="0" smtClean="0">
                <a:solidFill>
                  <a:srgbClr val="FFFFFF"/>
                </a:solidFill>
              </a:rPr>
              <a:t>Homogenize data: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Normalize diameters to 2MASS values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Compute </a:t>
            </a:r>
            <a:r>
              <a:rPr lang="en-US" sz="2400" i="1" dirty="0" smtClean="0">
                <a:solidFill>
                  <a:srgbClr val="FFFFFF"/>
                </a:solidFill>
              </a:rPr>
              <a:t>L/L</a:t>
            </a:r>
            <a:r>
              <a:rPr lang="en-US" sz="2400" i="1" baseline="-25000" dirty="0" smtClean="0">
                <a:solidFill>
                  <a:srgbClr val="FFFFFF"/>
                </a:solidFill>
              </a:rPr>
              <a:t>*</a:t>
            </a:r>
            <a:r>
              <a:rPr lang="en-US" sz="2400" dirty="0" smtClean="0">
                <a:solidFill>
                  <a:srgbClr val="FFFFFF"/>
                </a:solidFill>
              </a:rPr>
              <a:t> ratios based on photometry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926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C3_D_0_(blue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24" y="933102"/>
            <a:ext cx="7115409" cy="5336557"/>
          </a:xfrm>
          <a:prstGeom prst="rect">
            <a:avLst/>
          </a:prstGeom>
        </p:spPr>
      </p:pic>
      <p:sp>
        <p:nvSpPr>
          <p:cNvPr id="174" name="Shape 174"/>
          <p:cNvSpPr txBox="1">
            <a:spLocks noGrp="1"/>
          </p:cNvSpPr>
          <p:nvPr>
            <p:ph type="ctrTitle"/>
          </p:nvPr>
        </p:nvSpPr>
        <p:spPr>
          <a:xfrm>
            <a:off x="685800" y="39795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Ex: Normalize diameters to 2MASS</a:t>
            </a:r>
            <a:endParaRPr lang="en" sz="3600" dirty="0"/>
          </a:p>
        </p:txBody>
      </p:sp>
      <p:sp>
        <p:nvSpPr>
          <p:cNvPr id="176" name="Shape 176"/>
          <p:cNvSpPr txBox="1"/>
          <p:nvPr/>
        </p:nvSpPr>
        <p:spPr>
          <a:xfrm>
            <a:off x="6414306" y="6320450"/>
            <a:ext cx="20400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4064" y="5937967"/>
            <a:ext cx="2255214" cy="195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RC3 diameters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86991" y="1602302"/>
            <a:ext cx="1062324" cy="195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0508" y="2410560"/>
            <a:ext cx="207351" cy="2376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385128" y="3283200"/>
            <a:ext cx="189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s</a:t>
            </a:r>
            <a:r>
              <a:rPr lang="en-US" dirty="0" smtClean="0"/>
              <a:t> 2MASS Diameters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4379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ctrTitle"/>
          </p:nvPr>
        </p:nvSpPr>
        <p:spPr>
          <a:xfrm>
            <a:off x="685800" y="25684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 smtClean="0"/>
              <a:t>Ex</a:t>
            </a:r>
            <a:r>
              <a:rPr lang="en-US" sz="3600" dirty="0" smtClean="0"/>
              <a:t>: </a:t>
            </a:r>
            <a:r>
              <a:rPr lang="en" sz="3600" dirty="0" smtClean="0"/>
              <a:t>Magnitude </a:t>
            </a:r>
            <a:r>
              <a:rPr lang="en" sz="3600" dirty="0"/>
              <a:t>- Diameter Relation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000" y="915475"/>
            <a:ext cx="7170000" cy="5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6414306" y="6293430"/>
            <a:ext cx="20400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ctrTitle"/>
          </p:nvPr>
        </p:nvSpPr>
        <p:spPr>
          <a:xfrm>
            <a:off x="229698" y="29780"/>
            <a:ext cx="8769052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Local Distance </a:t>
            </a:r>
            <a:r>
              <a:rPr lang="en" sz="3600" dirty="0" smtClean="0"/>
              <a:t>Estimates</a:t>
            </a:r>
            <a:r>
              <a:rPr lang="en-US" sz="3600" dirty="0" smtClean="0"/>
              <a:t>: H</a:t>
            </a:r>
            <a:r>
              <a:rPr lang="en-US" sz="3600" baseline="-25000" dirty="0" smtClean="0"/>
              <a:t>0</a:t>
            </a:r>
            <a:r>
              <a:rPr lang="en-US" sz="3600" dirty="0" smtClean="0"/>
              <a:t> evolution</a:t>
            </a:r>
            <a:endParaRPr lang="en" sz="3600" dirty="0"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10" y="838360"/>
            <a:ext cx="7253780" cy="54806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76"/>
          <p:cNvSpPr txBox="1"/>
          <p:nvPr/>
        </p:nvSpPr>
        <p:spPr>
          <a:xfrm>
            <a:off x="6427818" y="6293430"/>
            <a:ext cx="20400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486600" y="26897"/>
            <a:ext cx="8363400" cy="102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Additional Observations</a:t>
            </a:r>
            <a:endParaRPr lang="en" dirty="0"/>
          </a:p>
        </p:txBody>
      </p:sp>
      <p:sp>
        <p:nvSpPr>
          <p:cNvPr id="168" name="Shape 168"/>
          <p:cNvSpPr txBox="1"/>
          <p:nvPr/>
        </p:nvSpPr>
        <p:spPr>
          <a:xfrm>
            <a:off x="600172" y="1368700"/>
            <a:ext cx="7933753" cy="5160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 dirty="0" smtClean="0">
                <a:solidFill>
                  <a:srgbClr val="FFFFFF"/>
                </a:solidFill>
              </a:rPr>
              <a:t>Solving the absorber-galaxy rotation problem:</a:t>
            </a:r>
          </a:p>
          <a:p>
            <a:pPr marL="76200" lvl="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Obtain galaxy rotation velocities with WIYN and SALT</a:t>
            </a: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~400 galaxies * 0.1 highly inclined (&gt;70°) = 40 targets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err="1" smtClean="0">
                <a:solidFill>
                  <a:srgbClr val="FFFFFF"/>
                </a:solidFill>
              </a:rPr>
              <a:t>MaNGA</a:t>
            </a:r>
            <a:r>
              <a:rPr lang="en-US" sz="2400" dirty="0" smtClean="0">
                <a:solidFill>
                  <a:srgbClr val="FFFFFF"/>
                </a:solidFill>
              </a:rPr>
              <a:t>  &amp;  ASKAP – WALLABY </a:t>
            </a:r>
            <a:r>
              <a:rPr lang="en-US" sz="2000" dirty="0" smtClean="0">
                <a:solidFill>
                  <a:srgbClr val="FFFFFF"/>
                </a:solidFill>
              </a:rPr>
              <a:t>(</a:t>
            </a:r>
            <a:r>
              <a:rPr lang="en-US" sz="2000" dirty="0" err="1" smtClean="0">
                <a:solidFill>
                  <a:srgbClr val="FFFFFF"/>
                </a:solidFill>
              </a:rPr>
              <a:t>Wakker</a:t>
            </a:r>
            <a:r>
              <a:rPr lang="en-US" sz="2000" dirty="0" smtClean="0">
                <a:solidFill>
                  <a:srgbClr val="FFFFFF"/>
                </a:solidFill>
              </a:rPr>
              <a:t> – </a:t>
            </a:r>
            <a:r>
              <a:rPr lang="en-US" sz="2000" dirty="0" err="1" smtClean="0">
                <a:solidFill>
                  <a:srgbClr val="FFFFFF"/>
                </a:solidFill>
              </a:rPr>
              <a:t>CoI</a:t>
            </a:r>
            <a:r>
              <a:rPr lang="en-US" sz="2000" dirty="0" smtClean="0">
                <a:solidFill>
                  <a:srgbClr val="FFFFFF"/>
                </a:solidFill>
              </a:rPr>
              <a:t>)</a:t>
            </a: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>
                <a:solidFill>
                  <a:srgbClr val="FFFFFF"/>
                </a:solidFill>
              </a:rPr>
              <a:t>~</a:t>
            </a:r>
            <a:r>
              <a:rPr lang="en-US" sz="2000" dirty="0" smtClean="0">
                <a:solidFill>
                  <a:srgbClr val="FFFFFF"/>
                </a:solidFill>
              </a:rPr>
              <a:t>1100 </a:t>
            </a:r>
            <a:r>
              <a:rPr lang="en-US" sz="2000" dirty="0" err="1" smtClean="0">
                <a:solidFill>
                  <a:srgbClr val="FFFFFF"/>
                </a:solidFill>
              </a:rPr>
              <a:t>MaNGA</a:t>
            </a:r>
            <a:r>
              <a:rPr lang="en-US" sz="2000" dirty="0" smtClean="0">
                <a:solidFill>
                  <a:srgbClr val="FFFFFF"/>
                </a:solidFill>
              </a:rPr>
              <a:t> galaxies within 2 </a:t>
            </a:r>
            <a:r>
              <a:rPr lang="en-US" sz="2000" dirty="0" err="1" smtClean="0">
                <a:solidFill>
                  <a:srgbClr val="FFFFFF"/>
                </a:solidFill>
              </a:rPr>
              <a:t>Mpc</a:t>
            </a:r>
            <a:r>
              <a:rPr lang="en-US" sz="2000" dirty="0" smtClean="0">
                <a:solidFill>
                  <a:srgbClr val="FFFFFF"/>
                </a:solidFill>
              </a:rPr>
              <a:t> of a COS sightline</a:t>
            </a: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endParaRPr lang="en-US" sz="2000" dirty="0" smtClean="0">
              <a:solidFill>
                <a:srgbClr val="FFFFFF"/>
              </a:solidFill>
            </a:endParaRPr>
          </a:p>
          <a:p>
            <a:pPr marL="914400" lvl="1" indent="-3556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000" dirty="0" smtClean="0">
                <a:solidFill>
                  <a:srgbClr val="FFFFFF"/>
                </a:solidFill>
              </a:rPr>
              <a:t>WALLABY will map the 21cm sky out to </a:t>
            </a:r>
            <a:r>
              <a:rPr lang="en-US" sz="2000" dirty="0" err="1" smtClean="0">
                <a:solidFill>
                  <a:srgbClr val="FFFFFF"/>
                </a:solidFill>
              </a:rPr>
              <a:t>cz</a:t>
            </a:r>
            <a:r>
              <a:rPr lang="en-US" sz="2000" dirty="0" smtClean="0">
                <a:solidFill>
                  <a:srgbClr val="FFFFFF"/>
                </a:solidFill>
              </a:rPr>
              <a:t> = 60,000 km/s, providing rotation curves for all galaxies with </a:t>
            </a:r>
            <a:r>
              <a:rPr lang="en-US" sz="2000" dirty="0" err="1" smtClean="0">
                <a:solidFill>
                  <a:srgbClr val="FFFFFF"/>
                </a:solidFill>
              </a:rPr>
              <a:t>dec</a:t>
            </a:r>
            <a:r>
              <a:rPr lang="en-US" sz="2000" dirty="0" smtClean="0">
                <a:solidFill>
                  <a:srgbClr val="FFFFFF"/>
                </a:solidFill>
              </a:rPr>
              <a:t> &lt;30</a:t>
            </a:r>
            <a:r>
              <a:rPr lang="en-US" sz="2000" dirty="0">
                <a:solidFill>
                  <a:srgbClr val="FFFFFF"/>
                </a:solidFill>
              </a:rPr>
              <a:t>°</a:t>
            </a:r>
            <a:endParaRPr lang="en-US" sz="20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136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ctrTitle"/>
          </p:nvPr>
        </p:nvSpPr>
        <p:spPr>
          <a:xfrm>
            <a:off x="685800" y="6302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Study</a:t>
            </a:r>
            <a:endParaRPr lang="en" sz="3600" dirty="0"/>
          </a:p>
        </p:txBody>
      </p:sp>
      <p:sp>
        <p:nvSpPr>
          <p:cNvPr id="208" name="Shape 208"/>
          <p:cNvSpPr txBox="1"/>
          <p:nvPr/>
        </p:nvSpPr>
        <p:spPr>
          <a:xfrm>
            <a:off x="480268" y="1083225"/>
            <a:ext cx="8183464" cy="5466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35 COS sightlines within 500 </a:t>
            </a:r>
            <a:r>
              <a:rPr lang="en-US" sz="2400" dirty="0" err="1" smtClean="0">
                <a:solidFill>
                  <a:srgbClr val="FFFFFF"/>
                </a:solidFill>
              </a:rPr>
              <a:t>kpc</a:t>
            </a:r>
            <a:r>
              <a:rPr lang="en-US" sz="2400" dirty="0" smtClean="0">
                <a:solidFill>
                  <a:srgbClr val="FFFFFF"/>
                </a:solidFill>
              </a:rPr>
              <a:t> of large galaxies</a:t>
            </a:r>
          </a:p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</a:pPr>
            <a:endParaRPr lang="en-US" sz="2400" dirty="0">
              <a:solidFill>
                <a:srgbClr val="FFFFFF"/>
              </a:solidFill>
            </a:endParaRPr>
          </a:p>
          <a:p>
            <a:pPr marL="342900" lvl="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154 Ly</a:t>
            </a:r>
            <a:r>
              <a:rPr lang="el-GR" sz="2400" dirty="0">
                <a:solidFill>
                  <a:srgbClr val="FFFFFF"/>
                </a:solidFill>
              </a:rPr>
              <a:t>α</a:t>
            </a:r>
            <a:r>
              <a:rPr lang="en-US" sz="2400" dirty="0" smtClean="0">
                <a:solidFill>
                  <a:srgbClr val="FFFFFF"/>
                </a:solidFill>
              </a:rPr>
              <a:t> systems:</a:t>
            </a:r>
          </a:p>
          <a:p>
            <a:pPr marL="342900" lvl="0" indent="-342900"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lvl="1"/>
            <a:r>
              <a:rPr lang="en-US" sz="2400" dirty="0" smtClean="0">
                <a:solidFill>
                  <a:srgbClr val="FFFFFF"/>
                </a:solidFill>
              </a:rPr>
              <a:t>	-  32% unambiguous galaxy pairings</a:t>
            </a:r>
          </a:p>
          <a:p>
            <a:pPr lvl="1"/>
            <a:endParaRPr lang="en-US" sz="2400" dirty="0" smtClean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	</a:t>
            </a:r>
            <a:r>
              <a:rPr lang="en-US" sz="2400" dirty="0" smtClean="0">
                <a:solidFill>
                  <a:srgbClr val="FFFFFF"/>
                </a:solidFill>
              </a:rPr>
              <a:t>-  51% are 500 </a:t>
            </a:r>
            <a:r>
              <a:rPr lang="en-US" sz="2400" dirty="0" err="1" smtClean="0">
                <a:solidFill>
                  <a:srgbClr val="FFFFFF"/>
                </a:solidFill>
              </a:rPr>
              <a:t>kpc</a:t>
            </a:r>
            <a:r>
              <a:rPr lang="en-US" sz="2400" dirty="0" smtClean="0">
                <a:solidFill>
                  <a:srgbClr val="FFFFFF"/>
                </a:solidFill>
              </a:rPr>
              <a:t> or 400 km/s away from a galaxy</a:t>
            </a:r>
          </a:p>
          <a:p>
            <a:pPr lvl="1"/>
            <a:endParaRPr lang="en-US" sz="2400" dirty="0" smtClean="0">
              <a:solidFill>
                <a:srgbClr val="FFFFFF"/>
              </a:solidFill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	</a:t>
            </a:r>
            <a:r>
              <a:rPr lang="en-US" sz="2400" dirty="0" smtClean="0">
                <a:solidFill>
                  <a:srgbClr val="FFFFFF"/>
                </a:solidFill>
              </a:rPr>
              <a:t>-  The remainder are ambiguous associations </a:t>
            </a:r>
          </a:p>
          <a:p>
            <a:pPr lvl="0" rtl="0">
              <a:spcBef>
                <a:spcPts val="0"/>
              </a:spcBef>
            </a:pPr>
            <a:endParaRPr lang="en-US" sz="2400" dirty="0">
              <a:solidFill>
                <a:srgbClr val="FFFFFF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Lucida Grande"/>
              <a:buChar char="●"/>
            </a:pPr>
            <a:endParaRPr lang="en" sz="24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685800" y="4936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PG1302-102</a:t>
            </a:r>
            <a:r>
              <a:rPr lang="en" sz="3600" dirty="0" smtClean="0"/>
              <a:t>: </a:t>
            </a:r>
            <a:r>
              <a:rPr lang="en" sz="3600" dirty="0"/>
              <a:t>Detected Absorption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7323086" y="5883939"/>
            <a:ext cx="17984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figPG1302-102_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0" y="1103181"/>
            <a:ext cx="8889433" cy="48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8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85800" y="1653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Method</a:t>
            </a:r>
            <a:endParaRPr lang="en" dirty="0"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685800" y="791275"/>
            <a:ext cx="7772400" cy="4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1800" i="1" dirty="0">
                <a:solidFill>
                  <a:srgbClr val="FFFFFF"/>
                </a:solidFill>
              </a:rPr>
              <a:t>Measure absorption in the foreground of a bright QSO:</a:t>
            </a: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85" y="1328875"/>
            <a:ext cx="8188824" cy="51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/>
        </p:nvSpPr>
        <p:spPr>
          <a:xfrm>
            <a:off x="6029825" y="6396650"/>
            <a:ext cx="29445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Image Credit:</a:t>
            </a:r>
            <a:r>
              <a:rPr lang="en" sz="1800" dirty="0">
                <a:solidFill>
                  <a:srgbClr val="FFFFFF"/>
                </a:solidFill>
              </a:rPr>
              <a:t> </a:t>
            </a:r>
            <a:r>
              <a:rPr lang="en" sz="1200" dirty="0">
                <a:solidFill>
                  <a:srgbClr val="FFFFFF"/>
                </a:solidFill>
              </a:rPr>
              <a:t>Michael Murphy &amp; ESO</a:t>
            </a:r>
          </a:p>
        </p:txBody>
      </p:sp>
      <p:sp>
        <p:nvSpPr>
          <p:cNvPr id="40" name="Shape 40"/>
          <p:cNvSpPr/>
          <p:nvPr/>
        </p:nvSpPr>
        <p:spPr>
          <a:xfrm>
            <a:off x="2715450" y="2224625"/>
            <a:ext cx="395699" cy="395699"/>
          </a:xfrm>
          <a:prstGeom prst="leftBrace">
            <a:avLst>
              <a:gd name="adj1" fmla="val 10001"/>
              <a:gd name="adj2" fmla="val 50000"/>
            </a:avLst>
          </a:prstGeom>
          <a:noFill/>
          <a:ln w="3810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/>
          <p:nvPr/>
        </p:nvSpPr>
        <p:spPr>
          <a:xfrm>
            <a:off x="1710150" y="2018025"/>
            <a:ext cx="1081500" cy="59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Impact parameter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2_PG1302-102_1313_nolabel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" t="6697" r="11765" b="4766"/>
          <a:stretch/>
        </p:blipFill>
        <p:spPr>
          <a:xfrm>
            <a:off x="1421874" y="787764"/>
            <a:ext cx="6481067" cy="5743452"/>
          </a:xfrm>
          <a:prstGeom prst="rect">
            <a:avLst/>
          </a:prstGeom>
        </p:spPr>
      </p:pic>
      <p:sp>
        <p:nvSpPr>
          <p:cNvPr id="181" name="Shape 181"/>
          <p:cNvSpPr txBox="1">
            <a:spLocks noGrp="1"/>
          </p:cNvSpPr>
          <p:nvPr>
            <p:ph type="ctrTitle"/>
          </p:nvPr>
        </p:nvSpPr>
        <p:spPr>
          <a:xfrm>
            <a:off x="685800" y="25686"/>
            <a:ext cx="8045999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Example: </a:t>
            </a:r>
            <a:r>
              <a:rPr lang="en-US" sz="3600" dirty="0" smtClean="0"/>
              <a:t>PG1302-102 </a:t>
            </a:r>
            <a:r>
              <a:rPr lang="en" sz="3600" dirty="0" smtClean="0"/>
              <a:t>sightline</a:t>
            </a:r>
            <a:endParaRPr lang="en" sz="3600" dirty="0"/>
          </a:p>
        </p:txBody>
      </p:sp>
      <p:sp>
        <p:nvSpPr>
          <p:cNvPr id="4" name="Shape 188"/>
          <p:cNvSpPr txBox="1"/>
          <p:nvPr/>
        </p:nvSpPr>
        <p:spPr>
          <a:xfrm>
            <a:off x="6163978" y="6467995"/>
            <a:ext cx="19332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sp>
        <p:nvSpPr>
          <p:cNvPr id="3" name="Rectangle 2"/>
          <p:cNvSpPr/>
          <p:nvPr/>
        </p:nvSpPr>
        <p:spPr>
          <a:xfrm>
            <a:off x="7702067" y="2963079"/>
            <a:ext cx="171467" cy="128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7146044" y="3400833"/>
            <a:ext cx="1858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Velocity (km/s)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5140" y="6350251"/>
            <a:ext cx="1351992" cy="149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78935" y="6460896"/>
            <a:ext cx="245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RA separation (</a:t>
            </a:r>
            <a:r>
              <a:rPr lang="en-US" sz="2000" dirty="0" err="1" smtClean="0">
                <a:solidFill>
                  <a:srgbClr val="FFFFFF"/>
                </a:solidFill>
              </a:rPr>
              <a:t>kpc</a:t>
            </a:r>
            <a:r>
              <a:rPr lang="en-US" sz="2000" dirty="0" smtClean="0">
                <a:solidFill>
                  <a:srgbClr val="FFFFFF"/>
                </a:solidFill>
              </a:rPr>
              <a:t>)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43173" y="3267979"/>
            <a:ext cx="2550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Dec separation (</a:t>
            </a:r>
            <a:r>
              <a:rPr lang="en-US" sz="2000" dirty="0" err="1" smtClean="0">
                <a:solidFill>
                  <a:srgbClr val="FFFFFF"/>
                </a:solidFill>
              </a:rPr>
              <a:t>kpc</a:t>
            </a:r>
            <a:r>
              <a:rPr lang="en-US" sz="2000" dirty="0" smtClean="0">
                <a:solidFill>
                  <a:srgbClr val="FFFFFF"/>
                </a:solidFill>
              </a:rPr>
              <a:t>)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6437" y="2963079"/>
            <a:ext cx="171467" cy="128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92933" y="3575840"/>
            <a:ext cx="10185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MCG-02-34-006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5297813" y="3841867"/>
            <a:ext cx="9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 = 1480 km/s</a:t>
            </a:r>
          </a:p>
          <a:p>
            <a:r>
              <a:rPr lang="en-US" sz="900" dirty="0" err="1"/>
              <a:t>ρ</a:t>
            </a:r>
            <a:r>
              <a:rPr lang="en-US" sz="900" dirty="0" smtClean="0"/>
              <a:t> = 404 </a:t>
            </a:r>
            <a:r>
              <a:rPr lang="en-US" sz="900" dirty="0" err="1" smtClean="0"/>
              <a:t>kpc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5551548" y="4483289"/>
            <a:ext cx="13141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6dFJ1310385-095554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01504" y="4781946"/>
            <a:ext cx="9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 = 1436 km/s</a:t>
            </a:r>
          </a:p>
          <a:p>
            <a:r>
              <a:rPr lang="en-US" sz="900" dirty="0" err="1"/>
              <a:t>ρ</a:t>
            </a:r>
            <a:r>
              <a:rPr lang="en-US" sz="900" dirty="0" smtClean="0"/>
              <a:t> = 495 </a:t>
            </a:r>
            <a:r>
              <a:rPr lang="en-US" sz="900" dirty="0" err="1" smtClean="0"/>
              <a:t>kpc</a:t>
            </a:r>
            <a:endParaRPr 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2348647" y="1929516"/>
            <a:ext cx="9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 = 1606 km/s</a:t>
            </a:r>
          </a:p>
          <a:p>
            <a:r>
              <a:rPr lang="en-US" sz="900" dirty="0" err="1" smtClean="0"/>
              <a:t>ρ</a:t>
            </a:r>
            <a:r>
              <a:rPr lang="en-US" sz="900" dirty="0" smtClean="0"/>
              <a:t> = 468 </a:t>
            </a:r>
            <a:r>
              <a:rPr lang="en-US" sz="900" dirty="0" err="1" smtClean="0"/>
              <a:t>kpc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2443166" y="1649977"/>
            <a:ext cx="697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NGC4920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321693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35661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Accretion required</a:t>
            </a:r>
            <a:endParaRPr lang="en" dirty="0"/>
          </a:p>
        </p:txBody>
      </p:sp>
      <p:pic>
        <p:nvPicPr>
          <p:cNvPr id="2" name="Picture 1" descr="erb2008_needaccre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256"/>
            <a:ext cx="9144000" cy="3611880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8229885" y="5159136"/>
            <a:ext cx="914115" cy="394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err="1" smtClean="0">
                <a:solidFill>
                  <a:srgbClr val="FFFFFF"/>
                </a:solidFill>
              </a:rPr>
              <a:t>Erb</a:t>
            </a:r>
            <a:r>
              <a:rPr lang="en-US" sz="1200" dirty="0" smtClean="0">
                <a:solidFill>
                  <a:srgbClr val="FFFFFF"/>
                </a:solidFill>
              </a:rPr>
              <a:t> 2008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3215" y="4999953"/>
            <a:ext cx="1164129" cy="1383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02483" y="4999953"/>
            <a:ext cx="1164129" cy="1383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4248757" y="3131334"/>
            <a:ext cx="1239296" cy="187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-456675" y="3131334"/>
            <a:ext cx="1239296" cy="187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10683" y="4881536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78016" y="4888476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611422" y="3070045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SFR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86747" y="3070045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SFR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72556" y="1228139"/>
            <a:ext cx="1713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no accretion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5767" y="1228139"/>
            <a:ext cx="140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accretion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784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ctrTitle"/>
          </p:nvPr>
        </p:nvSpPr>
        <p:spPr>
          <a:xfrm>
            <a:off x="685800" y="6302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Study</a:t>
            </a:r>
            <a:r>
              <a:rPr lang="en" sz="3600" dirty="0" smtClean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08" name="Shape 208"/>
          <p:cNvSpPr txBox="1"/>
          <p:nvPr/>
        </p:nvSpPr>
        <p:spPr>
          <a:xfrm>
            <a:off x="721500" y="1083225"/>
            <a:ext cx="7700999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Question: How does galaxy orientation correlate with detected absorption?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734200" y="3255575"/>
            <a:ext cx="13632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826" y="1961625"/>
            <a:ext cx="3099374" cy="217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650" y="4937150"/>
            <a:ext cx="1627049" cy="16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1557650" y="6542775"/>
            <a:ext cx="2558400" cy="31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ESA/NASA &amp; Hubble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75694" y="6116134"/>
            <a:ext cx="69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QSO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4588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684754" y="20571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</a:t>
            </a:r>
            <a:r>
              <a:rPr lang="en" sz="3600" dirty="0" smtClean="0"/>
              <a:t> </a:t>
            </a:r>
            <a:r>
              <a:rPr lang="en" sz="3600" dirty="0"/>
              <a:t>Study: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18" name="Shape 218"/>
          <p:cNvSpPr txBox="1"/>
          <p:nvPr/>
        </p:nvSpPr>
        <p:spPr>
          <a:xfrm>
            <a:off x="721500" y="1083225"/>
            <a:ext cx="7700999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Question: How does galaxy orientation correlate with detected absorption?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7734200" y="3255575"/>
            <a:ext cx="13632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826" y="1961625"/>
            <a:ext cx="3099374" cy="217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650" y="4937150"/>
            <a:ext cx="1627049" cy="16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1557650" y="6542775"/>
            <a:ext cx="2558400" cy="31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Credit: ESA/NASA &amp; Hubble</a:t>
            </a:r>
          </a:p>
        </p:txBody>
      </p:sp>
      <p:cxnSp>
        <p:nvCxnSpPr>
          <p:cNvPr id="223" name="Shape 223"/>
          <p:cNvCxnSpPr/>
          <p:nvPr/>
        </p:nvCxnSpPr>
        <p:spPr>
          <a:xfrm rot="10800000" flipH="1">
            <a:off x="2628625" y="3420650"/>
            <a:ext cx="3285899" cy="213989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4" name="Shape 224"/>
          <p:cNvSpPr/>
          <p:nvPr/>
        </p:nvSpPr>
        <p:spPr>
          <a:xfrm>
            <a:off x="4855633" y="2780275"/>
            <a:ext cx="233100" cy="1061550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5" name="Shape 225"/>
          <p:cNvSpPr txBox="1"/>
          <p:nvPr/>
        </p:nvSpPr>
        <p:spPr>
          <a:xfrm>
            <a:off x="3007925" y="3034000"/>
            <a:ext cx="1626899" cy="55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Azimuth =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5694" y="6116134"/>
            <a:ext cx="69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QSO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ctrTitle"/>
          </p:nvPr>
        </p:nvSpPr>
        <p:spPr>
          <a:xfrm>
            <a:off x="685800" y="6302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31" name="Shape 231"/>
          <p:cNvSpPr txBox="1"/>
          <p:nvPr/>
        </p:nvSpPr>
        <p:spPr>
          <a:xfrm>
            <a:off x="721500" y="1085750"/>
            <a:ext cx="8126167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- </a:t>
            </a:r>
            <a:r>
              <a:rPr lang="en-US" sz="2400" dirty="0" err="1" smtClean="0">
                <a:solidFill>
                  <a:srgbClr val="FFFFFF"/>
                </a:solidFill>
              </a:rPr>
              <a:t>Kacprzak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" sz="2400" dirty="0">
                <a:solidFill>
                  <a:srgbClr val="FFFFFF"/>
                </a:solidFill>
              </a:rPr>
              <a:t>et al. </a:t>
            </a:r>
            <a:r>
              <a:rPr lang="en" sz="2400" dirty="0" smtClean="0">
                <a:solidFill>
                  <a:srgbClr val="FFFFFF"/>
                </a:solidFill>
              </a:rPr>
              <a:t>201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find azimuth dependence</a:t>
            </a:r>
            <a:r>
              <a:rPr lang="en" sz="2400" dirty="0" smtClean="0">
                <a:solidFill>
                  <a:srgbClr val="FFFFFF"/>
                </a:solidFill>
              </a:rPr>
              <a:t>:   </a:t>
            </a:r>
            <a:endParaRPr lang="en" sz="24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6" name="Shape 133"/>
          <p:cNvSpPr txBox="1"/>
          <p:nvPr/>
        </p:nvSpPr>
        <p:spPr>
          <a:xfrm>
            <a:off x="5386860" y="6387216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 descr="kacprzak2012_azimu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88" y="1788823"/>
            <a:ext cx="5325151" cy="45983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7979" y="2190099"/>
            <a:ext cx="149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 = late type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early type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52" name="Shape 252"/>
          <p:cNvSpPr txBox="1"/>
          <p:nvPr/>
        </p:nvSpPr>
        <p:spPr>
          <a:xfrm>
            <a:off x="4953000" y="1480975"/>
            <a:ext cx="3705300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FFFFFF"/>
                </a:solidFill>
              </a:rPr>
              <a:t>Kacprzak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" sz="2400" dirty="0" smtClean="0">
                <a:solidFill>
                  <a:srgbClr val="FFFFFF"/>
                </a:solidFill>
              </a:rPr>
              <a:t>et </a:t>
            </a:r>
            <a:r>
              <a:rPr lang="en" sz="2400" dirty="0">
                <a:solidFill>
                  <a:srgbClr val="FFFFFF"/>
                </a:solidFill>
              </a:rPr>
              <a:t>al. </a:t>
            </a:r>
            <a:r>
              <a:rPr lang="en" sz="2400" dirty="0" smtClean="0">
                <a:solidFill>
                  <a:srgbClr val="FFFFFF"/>
                </a:solidFill>
              </a:rPr>
              <a:t>201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" sz="2400" dirty="0" smtClean="0">
                <a:solidFill>
                  <a:srgbClr val="FFFFFF"/>
                </a:solidFill>
              </a:rPr>
              <a:t>:   </a:t>
            </a:r>
            <a:endParaRPr lang="en" sz="24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156978" y="1480283"/>
            <a:ext cx="2934600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FFFF"/>
                </a:solidFill>
              </a:rPr>
              <a:t>I </a:t>
            </a:r>
            <a:r>
              <a:rPr lang="en" sz="2400" dirty="0">
                <a:solidFill>
                  <a:srgbClr val="FFFFFF"/>
                </a:solidFill>
              </a:rPr>
              <a:t>find: 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00534" y="5740034"/>
            <a:ext cx="23627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hist(azimuth)_fin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8" y="2320729"/>
            <a:ext cx="4595872" cy="3446905"/>
          </a:xfrm>
          <a:prstGeom prst="rect">
            <a:avLst/>
          </a:prstGeom>
        </p:spPr>
      </p:pic>
      <p:sp>
        <p:nvSpPr>
          <p:cNvPr id="9" name="Shape 133"/>
          <p:cNvSpPr txBox="1"/>
          <p:nvPr/>
        </p:nvSpPr>
        <p:spPr>
          <a:xfrm>
            <a:off x="7120058" y="575030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Kacprzak</a:t>
            </a:r>
            <a:r>
              <a:rPr lang="en-US" dirty="0" smtClean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10" name="Picture 9" descr="kacprzak2012_azimu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320729"/>
            <a:ext cx="3981803" cy="34383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131" y="2559788"/>
            <a:ext cx="149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 = late type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= early type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91578" y="2933483"/>
            <a:ext cx="933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HI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dirty="0" smtClean="0">
                <a:solidFill>
                  <a:schemeClr val="tx1"/>
                </a:solidFill>
              </a:rPr>
              <a:t>Ly</a:t>
            </a:r>
            <a:r>
              <a:rPr lang="el-GR" dirty="0" smtClean="0">
                <a:solidFill>
                  <a:schemeClr val="tx1"/>
                </a:solidFill>
              </a:rPr>
              <a:t>α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69218" y="2929119"/>
            <a:ext cx="533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MgII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Inclination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457436" y="6408849"/>
            <a:ext cx="18266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Wvsinclinationfinal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0" y="938063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46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Inclination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701561" y="6408849"/>
            <a:ext cx="18266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Wvsinclinationfinal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57" y="2682557"/>
            <a:ext cx="4989208" cy="3741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60" y="870402"/>
            <a:ext cx="6864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Difference:</a:t>
            </a: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</a:t>
            </a:r>
            <a:r>
              <a:rPr lang="en-US" sz="2400" dirty="0" err="1" smtClean="0">
                <a:solidFill>
                  <a:srgbClr val="FFFFFF"/>
                </a:solidFill>
              </a:rPr>
              <a:t>redshifted</a:t>
            </a:r>
            <a:r>
              <a:rPr lang="en-US" sz="2400" dirty="0" smtClean="0">
                <a:solidFill>
                  <a:srgbClr val="FFFFFF"/>
                </a:solidFill>
              </a:rPr>
              <a:t>) = 192 ± 10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W(blue shifted) = 366 ± 14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22304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Inclination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702895" y="6408849"/>
            <a:ext cx="18266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Wvsinclinationfinal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92" y="2682557"/>
            <a:ext cx="4989208" cy="3741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60" y="870402"/>
            <a:ext cx="6864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Difference:</a:t>
            </a: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</a:t>
            </a:r>
            <a:r>
              <a:rPr lang="en-US" sz="2400" dirty="0" err="1" smtClean="0">
                <a:solidFill>
                  <a:srgbClr val="FFFFFF"/>
                </a:solidFill>
              </a:rPr>
              <a:t>redshifted</a:t>
            </a:r>
            <a:r>
              <a:rPr lang="en-US" sz="2400" dirty="0" smtClean="0">
                <a:solidFill>
                  <a:srgbClr val="FFFFFF"/>
                </a:solidFill>
              </a:rPr>
              <a:t>) = 192 ± 10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W(blue shifted) = 366 ± 14 </a:t>
            </a:r>
            <a:r>
              <a:rPr lang="en-US" sz="2400" dirty="0" err="1" smtClean="0">
                <a:solidFill>
                  <a:srgbClr val="FFFFFF"/>
                </a:solidFill>
              </a:rPr>
              <a:t>mÅ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560" y="2853784"/>
            <a:ext cx="25259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Possible inflows/outflows?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More analysis needed</a:t>
            </a:r>
          </a:p>
        </p:txBody>
      </p:sp>
    </p:spTree>
    <p:extLst>
      <p:ext uri="{BB962C8B-B14F-4D97-AF65-F5344CB8AC3E}">
        <p14:creationId xmlns:p14="http://schemas.microsoft.com/office/powerpoint/2010/main" val="15206836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ctrTitle"/>
          </p:nvPr>
        </p:nvSpPr>
        <p:spPr>
          <a:xfrm>
            <a:off x="186600" y="228087"/>
            <a:ext cx="8770799" cy="60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 smtClean="0"/>
              <a:t>Summary</a:t>
            </a:r>
            <a:endParaRPr lang="en" sz="3600" dirty="0"/>
          </a:p>
        </p:txBody>
      </p:sp>
      <p:sp>
        <p:nvSpPr>
          <p:cNvPr id="263" name="Shape 263"/>
          <p:cNvSpPr txBox="1"/>
          <p:nvPr/>
        </p:nvSpPr>
        <p:spPr>
          <a:xfrm>
            <a:off x="721500" y="942499"/>
            <a:ext cx="7700999" cy="57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300+ </a:t>
            </a:r>
            <a:r>
              <a:rPr lang="en-US" sz="2400" dirty="0">
                <a:solidFill>
                  <a:srgbClr val="FFFFFF"/>
                </a:solidFill>
              </a:rPr>
              <a:t>a</a:t>
            </a:r>
            <a:r>
              <a:rPr lang="en-US" sz="2400" dirty="0" smtClean="0">
                <a:solidFill>
                  <a:srgbClr val="FFFFFF"/>
                </a:solidFill>
              </a:rPr>
              <a:t>rchival COS sightlines to background QSOs</a:t>
            </a: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Local galaxy catalog (</a:t>
            </a:r>
            <a:r>
              <a:rPr lang="en-US" sz="2400" dirty="0" err="1" smtClean="0">
                <a:solidFill>
                  <a:srgbClr val="FFFFFF"/>
                </a:solidFill>
              </a:rPr>
              <a:t>cz</a:t>
            </a:r>
            <a:r>
              <a:rPr lang="en-US" sz="2400" dirty="0" smtClean="0">
                <a:solidFill>
                  <a:srgbClr val="FFFFFF"/>
                </a:solidFill>
              </a:rPr>
              <a:t> &lt;= 10,000 km/s)</a:t>
            </a: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Additional WIYN and SALT observations</a:t>
            </a:r>
            <a:endParaRPr lang="en" sz="2400" dirty="0">
              <a:solidFill>
                <a:srgbClr val="FFFFF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2400" dirty="0" smtClean="0">
                <a:solidFill>
                  <a:srgbClr val="FFFFFF"/>
                </a:solidFill>
              </a:rPr>
              <a:t>Four </a:t>
            </a:r>
            <a:r>
              <a:rPr lang="en" sz="2400" dirty="0">
                <a:solidFill>
                  <a:srgbClr val="FFFFFF"/>
                </a:solidFill>
              </a:rPr>
              <a:t>Questions:</a:t>
            </a: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R</a:t>
            </a:r>
            <a:r>
              <a:rPr lang="en" sz="2400" dirty="0" smtClean="0">
                <a:solidFill>
                  <a:srgbClr val="FFFFFF"/>
                </a:solidFill>
              </a:rPr>
              <a:t>otation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I</a:t>
            </a:r>
            <a:r>
              <a:rPr lang="en" sz="2400" dirty="0" smtClean="0">
                <a:solidFill>
                  <a:srgbClr val="FFFFFF"/>
                </a:solidFill>
              </a:rPr>
              <a:t>nclination</a:t>
            </a:r>
            <a:r>
              <a:rPr lang="en-US" sz="2400" dirty="0" smtClean="0">
                <a:solidFill>
                  <a:srgbClr val="FFFFFF"/>
                </a:solidFill>
              </a:rPr>
              <a:t>/orientation</a:t>
            </a:r>
          </a:p>
          <a:p>
            <a:pPr marL="914400" lvl="1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Galaxy environment</a:t>
            </a:r>
            <a:endParaRPr lang="en" sz="2400" dirty="0">
              <a:solidFill>
                <a:srgbClr val="FFFFFF"/>
              </a:solidFill>
            </a:endParaRPr>
          </a:p>
          <a:p>
            <a:pPr marL="914400" lvl="1" indent="-381000" rtl="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-US" sz="2400" dirty="0" smtClean="0">
                <a:solidFill>
                  <a:srgbClr val="FFFFFF"/>
                </a:solidFill>
              </a:rPr>
              <a:t>F</a:t>
            </a:r>
            <a:r>
              <a:rPr lang="en" sz="2400" dirty="0" smtClean="0">
                <a:solidFill>
                  <a:srgbClr val="FFFFFF"/>
                </a:solidFill>
              </a:rPr>
              <a:t>ield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vs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" sz="2400" dirty="0" smtClean="0">
                <a:solidFill>
                  <a:srgbClr val="FFFFFF"/>
                </a:solidFill>
              </a:rPr>
              <a:t>group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914400" lvl="1" indent="-381000">
              <a:buClr>
                <a:srgbClr val="FFFFFF"/>
              </a:buClr>
              <a:buSzPct val="100000"/>
              <a:buFont typeface="Courier New"/>
              <a:buChar char="o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b="1" u="sng" dirty="0" smtClean="0">
                <a:solidFill>
                  <a:srgbClr val="FFFFFF"/>
                </a:solidFill>
              </a:rPr>
              <a:t>Largest, most complete survey of the local CGM to date</a:t>
            </a:r>
            <a:endParaRPr lang="en-US" sz="2400" b="1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394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gm_na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355"/>
            <a:ext cx="9144000" cy="6379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814"/>
            <a:ext cx="8229600" cy="871891"/>
          </a:xfrm>
        </p:spPr>
        <p:txBody>
          <a:bodyPr/>
          <a:lstStyle/>
          <a:p>
            <a:pPr algn="ctr"/>
            <a:r>
              <a:rPr lang="en-US" sz="4800" dirty="0" smtClean="0"/>
              <a:t>Questions?</a:t>
            </a:r>
            <a:endParaRPr lang="en-US" sz="4800" dirty="0"/>
          </a:p>
        </p:txBody>
      </p:sp>
      <p:sp>
        <p:nvSpPr>
          <p:cNvPr id="4" name="Shape 39"/>
          <p:cNvSpPr txBox="1"/>
          <p:nvPr/>
        </p:nvSpPr>
        <p:spPr>
          <a:xfrm>
            <a:off x="7736965" y="6510869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8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Inclination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6916955" y="6234173"/>
            <a:ext cx="182666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3" name="Picture 2" descr="hist(cos(inclination))_dif_final2_p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5" y="1049182"/>
            <a:ext cx="8458200" cy="1691640"/>
          </a:xfrm>
          <a:prstGeom prst="rect">
            <a:avLst/>
          </a:prstGeom>
        </p:spPr>
      </p:pic>
      <p:pic>
        <p:nvPicPr>
          <p:cNvPr id="4" name="Picture 3" descr="hist(cos(inclination))_dif_final2_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5" y="2740822"/>
            <a:ext cx="8458200" cy="1691640"/>
          </a:xfrm>
          <a:prstGeom prst="rect">
            <a:avLst/>
          </a:prstGeom>
        </p:spPr>
      </p:pic>
      <p:pic>
        <p:nvPicPr>
          <p:cNvPr id="5" name="Picture 4" descr="hist(cos(inclination))_dif_final2_p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5" y="4418193"/>
            <a:ext cx="845820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5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Outflows and feedback</a:t>
            </a:r>
            <a:endParaRPr lang="en" dirty="0"/>
          </a:p>
        </p:txBody>
      </p:sp>
      <p:sp>
        <p:nvSpPr>
          <p:cNvPr id="6" name="Shape 39"/>
          <p:cNvSpPr txBox="1"/>
          <p:nvPr/>
        </p:nvSpPr>
        <p:spPr>
          <a:xfrm>
            <a:off x="7509211" y="6368735"/>
            <a:ext cx="163479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Hopkins et al. 2012</a:t>
            </a: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3" name="mw182_feedback.m4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7075" y="1017511"/>
            <a:ext cx="5722136" cy="57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719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Four Questions: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subTitle" idx="1"/>
          </p:nvPr>
        </p:nvSpPr>
        <p:spPr>
          <a:xfrm>
            <a:off x="532350" y="1262650"/>
            <a:ext cx="8079299" cy="5238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>
                <a:solidFill>
                  <a:schemeClr val="lt1"/>
                </a:solidFill>
              </a:rPr>
              <a:t>Do the properties of absorbers depend on the galaxy environment?</a:t>
            </a:r>
          </a:p>
          <a:p>
            <a:pPr lvl="0" algn="l" rtl="0">
              <a:spcBef>
                <a:spcPts val="0"/>
              </a:spcBef>
              <a:buNone/>
            </a:pPr>
            <a:endParaRPr i="1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i="1">
                <a:solidFill>
                  <a:schemeClr val="lt1"/>
                </a:solidFill>
              </a:rPr>
              <a:t>Do absorbers tend to follow galaxy rotation?</a:t>
            </a:r>
          </a:p>
          <a:p>
            <a:pPr lvl="0" algn="l" rtl="0">
              <a:spcBef>
                <a:spcPts val="0"/>
              </a:spcBef>
              <a:buNone/>
            </a:pPr>
            <a:endParaRPr i="1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i="1">
                <a:solidFill>
                  <a:schemeClr val="lt1"/>
                </a:solidFill>
              </a:rPr>
              <a:t>Is there a difference in detected absorption around field vs. group galaxies?</a:t>
            </a:r>
          </a:p>
          <a:p>
            <a:pPr lvl="0" algn="l" rtl="0">
              <a:spcBef>
                <a:spcPts val="0"/>
              </a:spcBef>
              <a:buNone/>
            </a:pPr>
            <a:endParaRPr i="1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i="1">
                <a:solidFill>
                  <a:schemeClr val="lt1"/>
                </a:solidFill>
              </a:rPr>
              <a:t>How does detected absorption depend on galaxy inclination?</a:t>
            </a:r>
          </a:p>
          <a:p>
            <a:pPr marL="457200" lvl="0" indent="0" algn="l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Question 4: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ubTitle" idx="1"/>
          </p:nvPr>
        </p:nvSpPr>
        <p:spPr>
          <a:xfrm>
            <a:off x="628550" y="928275"/>
            <a:ext cx="8077500" cy="112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i="1">
                <a:solidFill>
                  <a:srgbClr val="FFFFFF"/>
                </a:solidFill>
              </a:rPr>
              <a:t>How does detected absorption depend on galaxy inclination?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801" y="2055675"/>
            <a:ext cx="5262398" cy="44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245600" y="648780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685800" y="-16856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Method: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t="1350" b="-1349"/>
          <a:stretch/>
        </p:blipFill>
        <p:spPr>
          <a:xfrm>
            <a:off x="857025" y="928275"/>
            <a:ext cx="7429950" cy="55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5229900" y="6396650"/>
            <a:ext cx="31346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Image Credit: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Todd Tripp &amp; NASA GALEX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64745" y="3774333"/>
            <a:ext cx="3511636" cy="57782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363720" y="385261"/>
            <a:ext cx="374310" cy="41379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54992" y="741984"/>
            <a:ext cx="5237375" cy="4651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80919" y="4352159"/>
            <a:ext cx="1755305" cy="1555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094680" y="4293891"/>
            <a:ext cx="526818" cy="614819"/>
          </a:xfrm>
          <a:prstGeom prst="curvedConnector2">
            <a:avLst/>
          </a:prstGeom>
          <a:ln>
            <a:solidFill>
              <a:srgbClr val="CCFFC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37961" y="2809443"/>
            <a:ext cx="27108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Outflow – (net redshift)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99717" y="3788398"/>
            <a:ext cx="17105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Inflow –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(net </a:t>
            </a:r>
            <a:r>
              <a:rPr lang="en-US" sz="1800" b="1" dirty="0" err="1" smtClean="0">
                <a:solidFill>
                  <a:schemeClr val="bg1"/>
                </a:solidFill>
              </a:rPr>
              <a:t>blueshift</a:t>
            </a:r>
            <a:r>
              <a:rPr lang="en-US" sz="1800" b="1" dirty="0" smtClean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6065081" y="1319673"/>
            <a:ext cx="214062" cy="2333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731229" y="1319673"/>
            <a:ext cx="261453" cy="2333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111029" y="3995094"/>
            <a:ext cx="1469890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111029" y="4221416"/>
            <a:ext cx="1469890" cy="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487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1793573">
            <a:off x="4825667" y="3798947"/>
            <a:ext cx="3440769" cy="577826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7363720" y="385261"/>
            <a:ext cx="374310" cy="41379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54992" y="741984"/>
            <a:ext cx="5237375" cy="4651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80919" y="4352159"/>
            <a:ext cx="1755305" cy="1555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094680" y="4293891"/>
            <a:ext cx="526818" cy="614819"/>
          </a:xfrm>
          <a:prstGeom prst="curvedConnector2">
            <a:avLst/>
          </a:prstGeom>
          <a:ln>
            <a:solidFill>
              <a:srgbClr val="CCFFC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99717" y="3788398"/>
            <a:ext cx="17105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Inflow –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(net </a:t>
            </a:r>
            <a:r>
              <a:rPr lang="en-US" sz="1800" b="1" dirty="0" err="1" smtClean="0">
                <a:solidFill>
                  <a:schemeClr val="bg1"/>
                </a:solidFill>
              </a:rPr>
              <a:t>blueshift</a:t>
            </a:r>
            <a:r>
              <a:rPr lang="en-US" sz="1800" b="1" dirty="0" smtClean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6700619" y="2382910"/>
            <a:ext cx="663101" cy="1362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696131" y="1912035"/>
            <a:ext cx="1242971" cy="1153782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339362" y="2325834"/>
            <a:ext cx="1469890" cy="882489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939622" y="2806975"/>
            <a:ext cx="994929" cy="10739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9124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ctrTitle"/>
          </p:nvPr>
        </p:nvSpPr>
        <p:spPr>
          <a:xfrm>
            <a:off x="685800" y="4280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52" name="Shape 252"/>
          <p:cNvSpPr txBox="1"/>
          <p:nvPr/>
        </p:nvSpPr>
        <p:spPr>
          <a:xfrm>
            <a:off x="4752850" y="1480975"/>
            <a:ext cx="3705300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- Bordoloi et al. 2014:  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851" y="2234800"/>
            <a:ext cx="4186675" cy="3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260300" y="1480975"/>
            <a:ext cx="2934600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FFFF"/>
                </a:solidFill>
              </a:rPr>
              <a:t>I </a:t>
            </a:r>
            <a:r>
              <a:rPr lang="en" sz="2400" dirty="0">
                <a:solidFill>
                  <a:srgbClr val="FFFFFF"/>
                </a:solidFill>
              </a:rPr>
              <a:t>find: 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5885825" y="578890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56978" y="5697701"/>
            <a:ext cx="2362799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2" name="Picture 1" descr="hist(azimuth)_fin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8" y="2348952"/>
            <a:ext cx="4421079" cy="33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0524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ctrTitle"/>
          </p:nvPr>
        </p:nvSpPr>
        <p:spPr>
          <a:xfrm>
            <a:off x="685800" y="34840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Pilot </a:t>
            </a:r>
            <a:r>
              <a:rPr lang="en" sz="3600" dirty="0" smtClean="0"/>
              <a:t>Study</a:t>
            </a:r>
            <a:r>
              <a:rPr lang="en" sz="3600" dirty="0"/>
              <a:t>: </a:t>
            </a:r>
            <a:r>
              <a:rPr lang="en-US" sz="3600" dirty="0" smtClean="0"/>
              <a:t>Azimuth</a:t>
            </a:r>
            <a:endParaRPr lang="en" sz="3600" dirty="0"/>
          </a:p>
        </p:txBody>
      </p:sp>
      <p:sp>
        <p:nvSpPr>
          <p:cNvPr id="239" name="Shape 239"/>
          <p:cNvSpPr txBox="1"/>
          <p:nvPr/>
        </p:nvSpPr>
        <p:spPr>
          <a:xfrm>
            <a:off x="721500" y="1085750"/>
            <a:ext cx="77009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- Bordoloi et al. 2014 predict absorption opening angle:  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425" y="1856400"/>
            <a:ext cx="5497149" cy="4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4245600" y="6487800"/>
            <a:ext cx="30536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Bordoloi et al. 2014, ApJ, 784, 108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349" y="2179038"/>
            <a:ext cx="5737324" cy="402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Shape 243"/>
          <p:cNvCxnSpPr/>
          <p:nvPr/>
        </p:nvCxnSpPr>
        <p:spPr>
          <a:xfrm rot="10800000" flipH="1">
            <a:off x="4818450" y="2936024"/>
            <a:ext cx="31799" cy="11559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rot="10800000" flipH="1">
            <a:off x="5086450" y="3657174"/>
            <a:ext cx="1035899" cy="6396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 flipH="1">
            <a:off x="4745550" y="4902925"/>
            <a:ext cx="72899" cy="11538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6" name="Shape 246"/>
          <p:cNvCxnSpPr/>
          <p:nvPr/>
        </p:nvCxnSpPr>
        <p:spPr>
          <a:xfrm flipH="1">
            <a:off x="3355525" y="4678050"/>
            <a:ext cx="1059599" cy="6051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685800" y="49367"/>
            <a:ext cx="7772400" cy="70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TON1009</a:t>
            </a:r>
            <a:r>
              <a:rPr lang="en" sz="3600" dirty="0" smtClean="0"/>
              <a:t>: </a:t>
            </a:r>
            <a:r>
              <a:rPr lang="en" sz="3600" dirty="0"/>
              <a:t>Detected Absorption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7028019" y="5935251"/>
            <a:ext cx="1933200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French et al. in prep</a:t>
            </a:r>
          </a:p>
        </p:txBody>
      </p:sp>
      <p:pic>
        <p:nvPicPr>
          <p:cNvPr id="5" name="Picture 4" descr="figTON1009_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9" y="1195137"/>
            <a:ext cx="8775700" cy="4635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150885" y="1762115"/>
            <a:ext cx="3923100" cy="47730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US" sz="2400" dirty="0" smtClean="0">
                <a:solidFill>
                  <a:srgbClr val="FFFFFF"/>
                </a:solidFill>
              </a:rPr>
              <a:t>Simulations: </a:t>
            </a:r>
          </a:p>
          <a:p>
            <a:pPr marL="76200" lvl="0" algn="l" rtl="0">
              <a:spcBef>
                <a:spcPts val="0"/>
              </a:spcBef>
              <a:buClr>
                <a:srgbClr val="FFFFFF"/>
              </a:buClr>
              <a:buSzPct val="100000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Gas covering fraction falls off quickly</a:t>
            </a: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 dirty="0" smtClean="0">
                <a:solidFill>
                  <a:srgbClr val="FFFFFF"/>
                </a:solidFill>
              </a:rPr>
              <a:t>Need more complete observational results</a:t>
            </a: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" sz="24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7291430" y="6440830"/>
            <a:ext cx="17475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</a:rPr>
              <a:t>Stewart et al </a:t>
            </a:r>
            <a:r>
              <a:rPr lang="en" dirty="0" smtClean="0">
                <a:solidFill>
                  <a:srgbClr val="FFFFFF"/>
                </a:solidFill>
              </a:rPr>
              <a:t>20</a:t>
            </a:r>
            <a:r>
              <a:rPr lang="en-US" dirty="0" smtClean="0">
                <a:solidFill>
                  <a:srgbClr val="FFFFFF"/>
                </a:solidFill>
              </a:rPr>
              <a:t>11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/>
              <a:t>Do the properties of absorbers depend on the galaxy environment?</a:t>
            </a:r>
          </a:p>
        </p:txBody>
      </p:sp>
      <p:pic>
        <p:nvPicPr>
          <p:cNvPr id="2" name="Picture 1" descr="stewart2011_coveringfra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61" y="1762115"/>
            <a:ext cx="4888209" cy="46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668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600" y="1847775"/>
            <a:ext cx="5137049" cy="45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6909750" y="6411600"/>
            <a:ext cx="19497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Yoon &amp; Putman 2013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171780" y="1847775"/>
            <a:ext cx="3365100" cy="47872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 algn="l">
              <a:buFont typeface="Arial"/>
              <a:buChar char="●"/>
            </a:pPr>
            <a:r>
              <a:rPr lang="en-US" sz="2000" dirty="0" smtClean="0">
                <a:solidFill>
                  <a:schemeClr val="lt1"/>
                </a:solidFill>
              </a:rPr>
              <a:t>Yoon &amp; Putman find no </a:t>
            </a:r>
            <a:r>
              <a:rPr lang="en-US" sz="2000" i="1" dirty="0" smtClean="0">
                <a:solidFill>
                  <a:schemeClr val="lt1"/>
                </a:solidFill>
              </a:rPr>
              <a:t>W </a:t>
            </a:r>
            <a:r>
              <a:rPr lang="en-US" sz="2000" i="1" dirty="0">
                <a:solidFill>
                  <a:schemeClr val="lt1"/>
                </a:solidFill>
              </a:rPr>
              <a:t>– </a:t>
            </a:r>
            <a:r>
              <a:rPr lang="en" sz="2000" i="1" dirty="0">
                <a:solidFill>
                  <a:schemeClr val="bg1"/>
                </a:solidFill>
              </a:rPr>
              <a:t>ρ</a:t>
            </a:r>
            <a:r>
              <a:rPr lang="en-US" sz="2000" dirty="0" smtClean="0">
                <a:solidFill>
                  <a:schemeClr val="lt1"/>
                </a:solidFill>
              </a:rPr>
              <a:t> </a:t>
            </a:r>
            <a:r>
              <a:rPr lang="en-US" sz="2000" dirty="0">
                <a:solidFill>
                  <a:schemeClr val="lt1"/>
                </a:solidFill>
              </a:rPr>
              <a:t>correlation in the Virgo </a:t>
            </a:r>
            <a:r>
              <a:rPr lang="en-US" sz="2000" dirty="0" smtClean="0">
                <a:solidFill>
                  <a:schemeClr val="lt1"/>
                </a:solidFill>
              </a:rPr>
              <a:t>Cluster</a:t>
            </a:r>
          </a:p>
          <a:p>
            <a:pPr marL="457200" indent="-419100" algn="l">
              <a:buFont typeface="Arial"/>
              <a:buChar char="●"/>
            </a:pPr>
            <a:endParaRPr lang="en-US" sz="2000" dirty="0" smtClean="0">
              <a:solidFill>
                <a:schemeClr val="lt1"/>
              </a:solidFill>
            </a:endParaRPr>
          </a:p>
          <a:p>
            <a:pPr marL="457200" indent="-419100" algn="l">
              <a:buFont typeface="Arial"/>
              <a:buChar char="●"/>
            </a:pPr>
            <a:r>
              <a:rPr lang="en-US" sz="2000" dirty="0" err="1" smtClean="0">
                <a:solidFill>
                  <a:schemeClr val="lt1"/>
                </a:solidFill>
              </a:rPr>
              <a:t>Wakker</a:t>
            </a:r>
            <a:r>
              <a:rPr lang="en-US" sz="2000" dirty="0" smtClean="0">
                <a:solidFill>
                  <a:schemeClr val="lt1"/>
                </a:solidFill>
              </a:rPr>
              <a:t> &amp; Savage find fewer Ly</a:t>
            </a:r>
            <a:r>
              <a:rPr lang="en" sz="2000" i="1" dirty="0">
                <a:solidFill>
                  <a:srgbClr val="FFFFFF"/>
                </a:solidFill>
              </a:rPr>
              <a:t>α</a:t>
            </a:r>
            <a:r>
              <a:rPr lang="en-US" sz="2000" dirty="0" smtClean="0">
                <a:solidFill>
                  <a:schemeClr val="lt1"/>
                </a:solidFill>
              </a:rPr>
              <a:t> absorbers near galaxy groups</a:t>
            </a:r>
            <a:endParaRPr lang="en" sz="2000" dirty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endParaRPr lang="en-US" sz="2000" i="1" dirty="0" smtClean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" sz="2000" i="1" dirty="0" smtClean="0">
                <a:solidFill>
                  <a:schemeClr val="lt1"/>
                </a:solidFill>
              </a:rPr>
              <a:t>Membership </a:t>
            </a:r>
            <a:r>
              <a:rPr lang="en" sz="2000" i="1" dirty="0">
                <a:solidFill>
                  <a:schemeClr val="lt1"/>
                </a:solidFill>
              </a:rPr>
              <a:t>dependence?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chemeClr val="lt1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lang="en-US" sz="2000" i="1" dirty="0" smtClean="0">
                <a:solidFill>
                  <a:schemeClr val="lt1"/>
                </a:solidFill>
              </a:rPr>
              <a:t>New group catalogs (e.g. Tully 2015) necessitate a reevaluation</a:t>
            </a:r>
            <a:endParaRPr lang="en" sz="2000" i="1" dirty="0">
              <a:solidFill>
                <a:schemeClr val="lt1"/>
              </a:solidFill>
            </a:endParaRPr>
          </a:p>
        </p:txBody>
      </p:sp>
      <p:sp>
        <p:nvSpPr>
          <p:cNvPr id="7" name="Shape 102"/>
          <p:cNvSpPr txBox="1">
            <a:spLocks noGrp="1"/>
          </p:cNvSpPr>
          <p:nvPr>
            <p:ph type="ctrTitle"/>
          </p:nvPr>
        </p:nvSpPr>
        <p:spPr>
          <a:xfrm>
            <a:off x="685800" y="21690"/>
            <a:ext cx="7772400" cy="129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0" i="1" dirty="0"/>
              <a:t>Is there a difference </a:t>
            </a:r>
            <a:r>
              <a:rPr lang="en-US" sz="3600" b="0" i="1" dirty="0" smtClean="0"/>
              <a:t>in gas properties between </a:t>
            </a:r>
            <a:r>
              <a:rPr lang="en" sz="3600" b="0" i="1" dirty="0" smtClean="0"/>
              <a:t>field </a:t>
            </a:r>
            <a:r>
              <a:rPr lang="en-US" sz="3600" b="0" i="1" dirty="0" smtClean="0"/>
              <a:t>and</a:t>
            </a:r>
            <a:r>
              <a:rPr lang="en" sz="3600" b="0" i="1" dirty="0" smtClean="0"/>
              <a:t> </a:t>
            </a:r>
            <a:r>
              <a:rPr lang="en" sz="3600" b="0" i="1" dirty="0"/>
              <a:t>group galaxies?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85800" y="0"/>
            <a:ext cx="7772400" cy="8572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Baryon Budget</a:t>
            </a:r>
            <a:endParaRPr lang="en" dirty="0"/>
          </a:p>
        </p:txBody>
      </p:sp>
      <p:pic>
        <p:nvPicPr>
          <p:cNvPr id="2" name="Picture 1" descr="werk2014_baryon_budg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57111"/>
            <a:ext cx="7975600" cy="553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3090" y="6495099"/>
            <a:ext cx="2699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Werk</a:t>
            </a:r>
            <a:r>
              <a:rPr lang="en-US" dirty="0" smtClean="0">
                <a:solidFill>
                  <a:srgbClr val="FFFFFF"/>
                </a:solidFill>
              </a:rPr>
              <a:t> et al. 2014, </a:t>
            </a:r>
            <a:r>
              <a:rPr lang="en-US" dirty="0" err="1" smtClean="0">
                <a:solidFill>
                  <a:srgbClr val="FFFFFF"/>
                </a:solidFill>
              </a:rPr>
              <a:t>ApJ</a:t>
            </a:r>
            <a:r>
              <a:rPr lang="en-US" dirty="0" smtClean="0">
                <a:solidFill>
                  <a:srgbClr val="FFFFFF"/>
                </a:solidFill>
              </a:rPr>
              <a:t>, 792, 128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5094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Understanding the CGM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532350" y="919602"/>
            <a:ext cx="8079299" cy="5827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-US" dirty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Feedback kicks gas out of galaxies</a:t>
            </a: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" dirty="0" smtClean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 smtClean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195608" y="2029210"/>
            <a:ext cx="399582" cy="727715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Understanding the CGM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532350" y="919603"/>
            <a:ext cx="8250214" cy="4862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 algn="l">
              <a:buFont typeface="Lucida Grande"/>
              <a:buChar char="●"/>
            </a:pPr>
            <a:r>
              <a:rPr lang="en-US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-US" dirty="0">
              <a:solidFill>
                <a:schemeClr val="lt1"/>
              </a:solidFill>
            </a:endParaRPr>
          </a:p>
          <a:p>
            <a:pPr marL="495300" lvl="0" indent="-457200" algn="l" rtl="0">
              <a:spcBef>
                <a:spcPts val="0"/>
              </a:spcBef>
              <a:buClr>
                <a:schemeClr val="lt2"/>
              </a:buClr>
              <a:buFont typeface="Lucida Grande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Feedback kicks gas out of galaxies</a:t>
            </a:r>
            <a:endParaRPr lang="en-US" i="1" dirty="0">
              <a:solidFill>
                <a:srgbClr val="FFFFFF"/>
              </a:solidFill>
            </a:endParaRPr>
          </a:p>
          <a:p>
            <a:pPr lvl="0" algn="l"/>
            <a:endParaRPr lang="en-US" i="1" dirty="0">
              <a:solidFill>
                <a:srgbClr val="FFFFFF"/>
              </a:solidFill>
            </a:endParaRPr>
          </a:p>
          <a:p>
            <a:pPr lvl="0" algn="l"/>
            <a:endParaRPr lang="en-US" i="1" dirty="0">
              <a:solidFill>
                <a:srgbClr val="FFFFFF"/>
              </a:solidFill>
            </a:endParaRPr>
          </a:p>
          <a:p>
            <a:pPr marL="457200" lvl="0" indent="-419100" algn="l">
              <a:buClr>
                <a:srgbClr val="FFFFFF"/>
              </a:buClr>
              <a:buFont typeface="Arial"/>
              <a:buChar char="●"/>
            </a:pPr>
            <a:r>
              <a:rPr lang="en-US" dirty="0" smtClean="0">
                <a:solidFill>
                  <a:schemeClr val="lt1"/>
                </a:solidFill>
              </a:rPr>
              <a:t>How is the halo gas </a:t>
            </a:r>
            <a:r>
              <a:rPr lang="en-US" dirty="0" err="1" smtClean="0">
                <a:solidFill>
                  <a:schemeClr val="lt1"/>
                </a:solidFill>
              </a:rPr>
              <a:t>kinematically</a:t>
            </a:r>
            <a:r>
              <a:rPr lang="en-US" dirty="0" smtClean="0">
                <a:solidFill>
                  <a:schemeClr val="lt1"/>
                </a:solidFill>
              </a:rPr>
              <a:t> connected to </a:t>
            </a:r>
            <a:r>
              <a:rPr lang="en-US" dirty="0">
                <a:solidFill>
                  <a:schemeClr val="lt1"/>
                </a:solidFill>
              </a:rPr>
              <a:t>and associated </a:t>
            </a:r>
            <a:r>
              <a:rPr lang="en-US" dirty="0" smtClean="0">
                <a:solidFill>
                  <a:schemeClr val="lt1"/>
                </a:solidFill>
              </a:rPr>
              <a:t>with the galaxies?</a:t>
            </a:r>
          </a:p>
          <a:p>
            <a:pPr marL="914400" lvl="1" indent="-381000" algn="l">
              <a:buClr>
                <a:srgbClr val="CCCCCC"/>
              </a:buClr>
              <a:buFont typeface="Lucida Grande"/>
              <a:buChar char="●"/>
            </a:pPr>
            <a:r>
              <a:rPr lang="en-US" sz="2000" i="1" dirty="0" smtClean="0">
                <a:solidFill>
                  <a:srgbClr val="FFFFFF"/>
                </a:solidFill>
              </a:rPr>
              <a:t>My project will concentrate on neutral HI -&gt; Ly</a:t>
            </a:r>
            <a:r>
              <a:rPr lang="en" sz="2000" dirty="0" smtClean="0">
                <a:solidFill>
                  <a:srgbClr val="FFFFFF"/>
                </a:solidFill>
              </a:rPr>
              <a:t>α</a:t>
            </a:r>
            <a:r>
              <a:rPr lang="en-US" sz="2000" dirty="0" smtClean="0">
                <a:solidFill>
                  <a:srgbClr val="FFFFFF"/>
                </a:solidFill>
              </a:rPr>
              <a:t> absorption</a:t>
            </a:r>
            <a:endParaRPr lang="en" sz="2000" i="1" dirty="0">
              <a:solidFill>
                <a:srgbClr val="FFFFFF"/>
              </a:solidFill>
            </a:endParaRPr>
          </a:p>
          <a:p>
            <a:pPr marL="457200" lvl="0" indent="-419100" algn="l">
              <a:buClr>
                <a:srgbClr val="FFFFFF"/>
              </a:buClr>
              <a:buFont typeface="Arial"/>
              <a:buChar char="●"/>
            </a:pPr>
            <a:endParaRPr lang="en-US" i="1" dirty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-US" dirty="0" smtClean="0">
              <a:solidFill>
                <a:schemeClr val="lt1"/>
              </a:solidFill>
            </a:endParaRPr>
          </a:p>
          <a:p>
            <a:pPr marL="38100" lvl="0" algn="l" rtl="0">
              <a:spcBef>
                <a:spcPts val="0"/>
              </a:spcBef>
              <a:buClr>
                <a:schemeClr val="lt2"/>
              </a:buClr>
            </a:pPr>
            <a:endParaRPr lang="en" dirty="0" smtClean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buNone/>
            </a:pPr>
            <a:endParaRPr sz="2400" dirty="0" smtClean="0"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195608" y="2028920"/>
            <a:ext cx="399582" cy="727715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0"/>
          <p:cNvSpPr/>
          <p:nvPr/>
        </p:nvSpPr>
        <p:spPr>
          <a:xfrm>
            <a:off x="413516" y="4133999"/>
            <a:ext cx="592200" cy="61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2907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12841</TotalTime>
  <Words>2561</Words>
  <Application>Microsoft Macintosh PowerPoint</Application>
  <PresentationFormat>On-screen Show (4:3)</PresentationFormat>
  <Paragraphs>473</Paragraphs>
  <Slides>69</Slides>
  <Notes>67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Custom Theme</vt:lpstr>
      <vt:lpstr>Tracing the Circumgalactic Medium with the Cosmic Origins Spectrograph</vt:lpstr>
      <vt:lpstr>Defining the CGM</vt:lpstr>
      <vt:lpstr>Gas in the Universe</vt:lpstr>
      <vt:lpstr>The gas nearby galaxies</vt:lpstr>
      <vt:lpstr>Accretion required</vt:lpstr>
      <vt:lpstr>Outflows and feedback</vt:lpstr>
      <vt:lpstr>Baryon Budget</vt:lpstr>
      <vt:lpstr>Understanding the CGM</vt:lpstr>
      <vt:lpstr>Understanding the CGM</vt:lpstr>
      <vt:lpstr>Outline</vt:lpstr>
      <vt:lpstr>Defining the CGM</vt:lpstr>
      <vt:lpstr>Method</vt:lpstr>
      <vt:lpstr>Four Open Questions</vt:lpstr>
      <vt:lpstr>Does the CGM gas rotate with the galaxies?</vt:lpstr>
      <vt:lpstr>Does the CGM gas rotate with the galaxies?</vt:lpstr>
      <vt:lpstr>Does the CGM gas rotate with the galaxies?</vt:lpstr>
      <vt:lpstr>Does the CGM gas rotate with the galaxies?</vt:lpstr>
      <vt:lpstr>Does the CGM gas rotate with the galaxies?</vt:lpstr>
      <vt:lpstr>Does the CGM gas rotate with the galaxies?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influence of nearby galaxies on the CGM gas properties?</vt:lpstr>
      <vt:lpstr>What is the influence of nearby galaxies on the CGM gas properties?</vt:lpstr>
      <vt:lpstr>What is the influence of nearby galaxies on the CGM gas properties?</vt:lpstr>
      <vt:lpstr>Is there a difference in CGM gas properties between field and group galaxies?</vt:lpstr>
      <vt:lpstr>PowerPoint Presentation</vt:lpstr>
      <vt:lpstr>PowerPoint Presentation</vt:lpstr>
      <vt:lpstr>PowerPoint Presentation</vt:lpstr>
      <vt:lpstr>Problems with existing studies</vt:lpstr>
      <vt:lpstr>Problems with existing studies</vt:lpstr>
      <vt:lpstr>Problems with existing studies</vt:lpstr>
      <vt:lpstr>Increasing the sample size</vt:lpstr>
      <vt:lpstr>Increasing the sample size</vt:lpstr>
      <vt:lpstr>Increasing the sample size</vt:lpstr>
      <vt:lpstr>Search around galaxies first</vt:lpstr>
      <vt:lpstr>Compiling a galaxy dataset</vt:lpstr>
      <vt:lpstr>Compiling a galaxy dataset</vt:lpstr>
      <vt:lpstr>Ex: Normalize diameters to 2MASS</vt:lpstr>
      <vt:lpstr>Ex: Magnitude - Diameter Relation</vt:lpstr>
      <vt:lpstr>Local Distance Estimates: H0 evolution</vt:lpstr>
      <vt:lpstr>Additional Observations</vt:lpstr>
      <vt:lpstr>Pilot Study</vt:lpstr>
      <vt:lpstr>PG1302-102: Detected Absorption</vt:lpstr>
      <vt:lpstr>Method</vt:lpstr>
      <vt:lpstr>Example: PG1302-102 sightline</vt:lpstr>
      <vt:lpstr>Pilot Study: Azimuth</vt:lpstr>
      <vt:lpstr>Pilot Study: Azimuth</vt:lpstr>
      <vt:lpstr>Pilot Study: Azimuth</vt:lpstr>
      <vt:lpstr>Pilot Study: Azimuth</vt:lpstr>
      <vt:lpstr>Pilot Study: Inclination</vt:lpstr>
      <vt:lpstr>Pilot Study: Inclination</vt:lpstr>
      <vt:lpstr>Pilot Study: Inclination</vt:lpstr>
      <vt:lpstr>Summary</vt:lpstr>
      <vt:lpstr>Questions?</vt:lpstr>
      <vt:lpstr>Pilot Study: Inclination</vt:lpstr>
      <vt:lpstr>Four Questions:</vt:lpstr>
      <vt:lpstr>Question 4:</vt:lpstr>
      <vt:lpstr>Method:</vt:lpstr>
      <vt:lpstr>PowerPoint Presentation</vt:lpstr>
      <vt:lpstr>PowerPoint Presentation</vt:lpstr>
      <vt:lpstr>Pilot Study: Azimuth</vt:lpstr>
      <vt:lpstr>Pilot Study: Azimuth</vt:lpstr>
      <vt:lpstr>TON1009: Detected Absorption</vt:lpstr>
      <vt:lpstr>Do the properties of absorbers depend on the galaxy environment?</vt:lpstr>
      <vt:lpstr>Is there a difference in gas properties between field and group galaxies?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393</cp:revision>
  <dcterms:modified xsi:type="dcterms:W3CDTF">2016-04-21T17:57:05Z</dcterms:modified>
</cp:coreProperties>
</file>